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314" r:id="rId23"/>
    <p:sldId id="315" r:id="rId24"/>
    <p:sldId id="320" r:id="rId25"/>
    <p:sldId id="316" r:id="rId26"/>
    <p:sldId id="317" r:id="rId27"/>
    <p:sldId id="318" r:id="rId28"/>
    <p:sldId id="321" r:id="rId29"/>
    <p:sldId id="319" r:id="rId30"/>
    <p:sldId id="29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9FDDE5"/>
    <a:srgbClr val="BAE6EC"/>
    <a:srgbClr val="DEF3F6"/>
    <a:srgbClr val="8E74A0"/>
    <a:srgbClr val="ECE5EF"/>
    <a:srgbClr val="DFD3E5"/>
    <a:srgbClr val="D1C3D9"/>
    <a:srgbClr val="7EC246"/>
    <a:srgbClr val="5C9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1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42706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312972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extBox 5"/>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ocr.org.uk/Images/225975-specification-accredited-gcse-computer-science-j276.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Unit 2.1 </a:t>
            </a:r>
            <a:r>
              <a:rPr lang="en-GB" dirty="0"/>
              <a:t>– </a:t>
            </a:r>
            <a:r>
              <a:rPr lang="en-GB" dirty="0" smtClean="0"/>
              <a:t>Algorithms </a:t>
            </a:r>
            <a:r>
              <a:rPr lang="en-GB" dirty="0"/>
              <a:t>Lesson 6 </a:t>
            </a:r>
            <a:r>
              <a:rPr lang="en-GB" dirty="0"/>
              <a:t>– </a:t>
            </a:r>
            <a:r>
              <a:rPr lang="en-GB" dirty="0" smtClean="0"/>
              <a:t>Producing </a:t>
            </a:r>
            <a:r>
              <a:rPr lang="en-GB" dirty="0"/>
              <a:t>Algorithms</a:t>
            </a:r>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a:t>
            </a:r>
            <a:endParaRPr lang="en-GB" dirty="0"/>
          </a:p>
        </p:txBody>
      </p:sp>
      <p:sp>
        <p:nvSpPr>
          <p:cNvPr id="3" name="Text Placeholder 2"/>
          <p:cNvSpPr>
            <a:spLocks noGrp="1"/>
          </p:cNvSpPr>
          <p:nvPr>
            <p:ph idx="1"/>
          </p:nvPr>
        </p:nvSpPr>
        <p:spPr/>
        <p:txBody>
          <a:bodyPr/>
          <a:lstStyle/>
          <a:p>
            <a:r>
              <a:rPr lang="en-GB" dirty="0" smtClean="0"/>
              <a:t>Follow the flowchart on the worksheet.</a:t>
            </a:r>
          </a:p>
          <a:p>
            <a:r>
              <a:rPr lang="en-GB" dirty="0" smtClean="0"/>
              <a:t>Use the data provided when a flowchart asks for an input.</a:t>
            </a:r>
            <a:endParaRPr lang="en-GB" dirty="0"/>
          </a:p>
        </p:txBody>
      </p:sp>
    </p:spTree>
    <p:extLst>
      <p:ext uri="{BB962C8B-B14F-4D97-AF65-F5344CB8AC3E}">
        <p14:creationId xmlns:p14="http://schemas.microsoft.com/office/powerpoint/2010/main" val="20058106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Pseudocode</a:t>
            </a:r>
            <a:endParaRPr lang="en-GB" dirty="0"/>
          </a:p>
        </p:txBody>
      </p:sp>
      <p:sp>
        <p:nvSpPr>
          <p:cNvPr id="4" name="Text Placeholder 3"/>
          <p:cNvSpPr>
            <a:spLocks noGrp="1"/>
          </p:cNvSpPr>
          <p:nvPr>
            <p:ph idx="1"/>
          </p:nvPr>
        </p:nvSpPr>
        <p:spPr/>
        <p:txBody>
          <a:bodyPr/>
          <a:lstStyle/>
          <a:p>
            <a:r>
              <a:rPr lang="en-GB" dirty="0" smtClean="0"/>
              <a:t>This means ‘fake code’.</a:t>
            </a:r>
          </a:p>
          <a:p>
            <a:r>
              <a:rPr lang="en-GB" dirty="0" smtClean="0"/>
              <a:t>It’s part way between English sentences, and programming code.</a:t>
            </a:r>
          </a:p>
          <a:p>
            <a:r>
              <a:rPr lang="en-GB" dirty="0" smtClean="0"/>
              <a:t>It is language neutral (it can be read by programmers who are able to use any language).</a:t>
            </a:r>
            <a:endParaRPr lang="en-GB" dirty="0"/>
          </a:p>
        </p:txBody>
      </p:sp>
    </p:spTree>
    <p:extLst>
      <p:ext uri="{BB962C8B-B14F-4D97-AF65-F5344CB8AC3E}">
        <p14:creationId xmlns:p14="http://schemas.microsoft.com/office/powerpoint/2010/main" val="74946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68313" y="3429000"/>
            <a:ext cx="6191919" cy="1656184"/>
          </a:xfrm>
          <a:prstGeom prst="rect">
            <a:avLst/>
          </a:prstGeom>
          <a:solidFill>
            <a:srgbClr val="9FDDE5"/>
          </a:solid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457200" y="2636912"/>
            <a:ext cx="6203032" cy="576064"/>
          </a:xfrm>
          <a:prstGeom prst="rect">
            <a:avLst/>
          </a:prstGeom>
          <a:solidFill>
            <a:srgbClr val="BAE6EC"/>
          </a:solid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457200" y="1773238"/>
            <a:ext cx="6203032" cy="575642"/>
          </a:xfrm>
          <a:prstGeom prst="rect">
            <a:avLst/>
          </a:prstGeom>
          <a:solidFill>
            <a:srgbClr val="DEF3F6"/>
          </a:solid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Pseudocode Examples</a:t>
            </a:r>
            <a:endParaRPr lang="en-GB" dirty="0"/>
          </a:p>
        </p:txBody>
      </p:sp>
      <p:sp>
        <p:nvSpPr>
          <p:cNvPr id="7" name="Rectangle 6"/>
          <p:cNvSpPr/>
          <p:nvPr/>
        </p:nvSpPr>
        <p:spPr>
          <a:xfrm>
            <a:off x="590278" y="1814837"/>
            <a:ext cx="1281120" cy="492443"/>
          </a:xfrm>
          <a:prstGeom prst="rect">
            <a:avLst/>
          </a:prstGeom>
        </p:spPr>
        <p:txBody>
          <a:bodyPr wrap="none">
            <a:spAutoFit/>
          </a:bodyPr>
          <a:lstStyle/>
          <a:p>
            <a:r>
              <a:rPr lang="en-GB" sz="2600" dirty="0">
                <a:latin typeface="Arial" panose="020B0604020202020204" pitchFamily="34" charset="0"/>
                <a:cs typeface="Arial" panose="020B0604020202020204" pitchFamily="34" charset="0"/>
              </a:rPr>
              <a:t>Output:</a:t>
            </a:r>
          </a:p>
        </p:txBody>
      </p:sp>
      <p:sp>
        <p:nvSpPr>
          <p:cNvPr id="8" name="Rectangle 7"/>
          <p:cNvSpPr/>
          <p:nvPr/>
        </p:nvSpPr>
        <p:spPr>
          <a:xfrm>
            <a:off x="2501375" y="1876393"/>
            <a:ext cx="2114681" cy="369332"/>
          </a:xfrm>
          <a:prstGeom prst="rect">
            <a:avLst/>
          </a:prstGeom>
        </p:spPr>
        <p:txBody>
          <a:bodyPr wrap="none">
            <a:spAutoFit/>
          </a:bodyPr>
          <a:lstStyle/>
          <a:p>
            <a:r>
              <a:rPr lang="en-GB" dirty="0">
                <a:latin typeface="Courier New" panose="02070309020205020404" pitchFamily="49" charset="0"/>
                <a:cs typeface="Courier New" panose="02070309020205020404" pitchFamily="49" charset="0"/>
              </a:rPr>
              <a:t>print(“Hello”)</a:t>
            </a:r>
          </a:p>
        </p:txBody>
      </p:sp>
      <p:sp>
        <p:nvSpPr>
          <p:cNvPr id="9" name="Rectangle 8"/>
          <p:cNvSpPr/>
          <p:nvPr/>
        </p:nvSpPr>
        <p:spPr>
          <a:xfrm>
            <a:off x="590278" y="2678722"/>
            <a:ext cx="1021433" cy="492443"/>
          </a:xfrm>
          <a:prstGeom prst="rect">
            <a:avLst/>
          </a:prstGeom>
        </p:spPr>
        <p:txBody>
          <a:bodyPr wrap="none">
            <a:spAutoFit/>
          </a:bodyPr>
          <a:lstStyle/>
          <a:p>
            <a:r>
              <a:rPr lang="en-GB" sz="2600" dirty="0">
                <a:latin typeface="Arial" panose="020B0604020202020204" pitchFamily="34" charset="0"/>
                <a:cs typeface="Arial" panose="020B0604020202020204" pitchFamily="34" charset="0"/>
              </a:rPr>
              <a:t>Input:</a:t>
            </a:r>
          </a:p>
        </p:txBody>
      </p:sp>
      <p:sp>
        <p:nvSpPr>
          <p:cNvPr id="10" name="Rectangle 9"/>
          <p:cNvSpPr/>
          <p:nvPr/>
        </p:nvSpPr>
        <p:spPr>
          <a:xfrm>
            <a:off x="590278" y="3501008"/>
            <a:ext cx="1651414" cy="492443"/>
          </a:xfrm>
          <a:prstGeom prst="rect">
            <a:avLst/>
          </a:prstGeom>
        </p:spPr>
        <p:txBody>
          <a:bodyPr wrap="none">
            <a:spAutoFit/>
          </a:bodyPr>
          <a:lstStyle/>
          <a:p>
            <a:r>
              <a:rPr lang="en-GB" sz="2600" dirty="0">
                <a:latin typeface="Arial" panose="020B0604020202020204" pitchFamily="34" charset="0"/>
                <a:cs typeface="Arial" panose="020B0604020202020204" pitchFamily="34" charset="0"/>
              </a:rPr>
              <a:t>Selection:</a:t>
            </a:r>
          </a:p>
        </p:txBody>
      </p:sp>
      <p:sp>
        <p:nvSpPr>
          <p:cNvPr id="11" name="Rectangle 10"/>
          <p:cNvSpPr/>
          <p:nvPr/>
        </p:nvSpPr>
        <p:spPr>
          <a:xfrm>
            <a:off x="2501375" y="2740277"/>
            <a:ext cx="4182555" cy="369332"/>
          </a:xfrm>
          <a:prstGeom prst="rect">
            <a:avLst/>
          </a:prstGeom>
        </p:spPr>
        <p:txBody>
          <a:bodyPr wrap="none">
            <a:spAutoFit/>
          </a:bodyPr>
          <a:lstStyle/>
          <a:p>
            <a:r>
              <a:rPr lang="en-GB" dirty="0" err="1">
                <a:latin typeface="Courier New" panose="02070309020205020404" pitchFamily="49" charset="0"/>
                <a:cs typeface="Courier New" panose="02070309020205020404" pitchFamily="49" charset="0"/>
              </a:rPr>
              <a:t>num</a:t>
            </a:r>
            <a:r>
              <a:rPr lang="en-GB" dirty="0">
                <a:latin typeface="Courier New" panose="02070309020205020404" pitchFamily="49" charset="0"/>
                <a:cs typeface="Courier New" panose="02070309020205020404" pitchFamily="49" charset="0"/>
              </a:rPr>
              <a:t> = input(“Enter a number”)</a:t>
            </a:r>
          </a:p>
        </p:txBody>
      </p:sp>
      <p:sp>
        <p:nvSpPr>
          <p:cNvPr id="12" name="Rectangle 11"/>
          <p:cNvSpPr/>
          <p:nvPr/>
        </p:nvSpPr>
        <p:spPr>
          <a:xfrm>
            <a:off x="2501375" y="3506341"/>
            <a:ext cx="3942833" cy="1477328"/>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if </a:t>
            </a:r>
            <a:r>
              <a:rPr lang="en-GB" dirty="0" err="1">
                <a:latin typeface="Courier New" panose="02070309020205020404" pitchFamily="49" charset="0"/>
                <a:cs typeface="Courier New" panose="02070309020205020404" pitchFamily="49" charset="0"/>
              </a:rPr>
              <a:t>num</a:t>
            </a:r>
            <a:r>
              <a:rPr lang="en-GB" dirty="0">
                <a:latin typeface="Courier New" panose="02070309020205020404" pitchFamily="49" charset="0"/>
                <a:cs typeface="Courier New" panose="02070309020205020404" pitchFamily="49" charset="0"/>
              </a:rPr>
              <a:t> == 2 then</a:t>
            </a:r>
          </a:p>
          <a:p>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a:t>
            </a:r>
            <a:endParaRPr lang="en-GB" dirty="0">
              <a:latin typeface="Courier New" panose="02070309020205020404" pitchFamily="49" charset="0"/>
              <a:cs typeface="Courier New" panose="02070309020205020404" pitchFamily="49" charset="0"/>
            </a:endParaRPr>
          </a:p>
          <a:p>
            <a:r>
              <a:rPr lang="en-GB" dirty="0" err="1" smtClean="0">
                <a:latin typeface="Courier New" panose="02070309020205020404" pitchFamily="49" charset="0"/>
                <a:cs typeface="Courier New" panose="02070309020205020404" pitchFamily="49" charset="0"/>
              </a:rPr>
              <a:t>elseif</a:t>
            </a:r>
            <a:r>
              <a:rPr lang="en-GB" dirty="0" smtClean="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num</a:t>
            </a:r>
            <a:r>
              <a:rPr lang="en-GB" dirty="0">
                <a:latin typeface="Courier New" panose="02070309020205020404" pitchFamily="49" charset="0"/>
                <a:cs typeface="Courier New" panose="02070309020205020404" pitchFamily="49" charset="0"/>
              </a:rPr>
              <a:t> &lt; 4 then</a:t>
            </a:r>
          </a:p>
          <a:p>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a:t>
            </a:r>
            <a:r>
              <a:rPr lang="en-GB" dirty="0">
                <a:latin typeface="Courier New" panose="02070309020205020404" pitchFamily="49" charset="0"/>
                <a:cs typeface="Courier New" panose="02070309020205020404" pitchFamily="49" charset="0"/>
              </a:rPr>
              <a:t>		</a:t>
            </a:r>
            <a:endParaRPr lang="en-GB" dirty="0" smtClean="0">
              <a:latin typeface="Courier New" panose="02070309020205020404" pitchFamily="49" charset="0"/>
              <a:cs typeface="Courier New" panose="02070309020205020404" pitchFamily="49" charset="0"/>
            </a:endParaRPr>
          </a:p>
          <a:p>
            <a:r>
              <a:rPr lang="en-GB" dirty="0" err="1" smtClean="0">
                <a:latin typeface="Courier New" panose="02070309020205020404" pitchFamily="49" charset="0"/>
                <a:cs typeface="Courier New" panose="02070309020205020404" pitchFamily="49" charset="0"/>
              </a:rPr>
              <a:t>endif</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936503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21027" y="1782763"/>
            <a:ext cx="2232248" cy="1295722"/>
          </a:xfrm>
          <a:prstGeom prst="rect">
            <a:avLst/>
          </a:prstGeom>
          <a:solidFill>
            <a:srgbClr val="BAE6EC"/>
          </a:solid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p:nvSpPr>
        <p:spPr>
          <a:xfrm>
            <a:off x="2195736" y="3937024"/>
            <a:ext cx="2232248" cy="1295722"/>
          </a:xfrm>
          <a:prstGeom prst="rect">
            <a:avLst/>
          </a:prstGeom>
          <a:solidFill>
            <a:srgbClr val="9FDDE5"/>
          </a:solid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2195736" y="1773238"/>
            <a:ext cx="2232248" cy="1295722"/>
          </a:xfrm>
          <a:prstGeom prst="rect">
            <a:avLst/>
          </a:prstGeom>
          <a:solidFill>
            <a:srgbClr val="DEF3F6"/>
          </a:solidFill>
          <a:ln>
            <a:solidFill>
              <a:srgbClr val="7CCF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Pseudocode Examples</a:t>
            </a:r>
            <a:endParaRPr lang="en-GB" dirty="0"/>
          </a:p>
        </p:txBody>
      </p:sp>
      <p:sp>
        <p:nvSpPr>
          <p:cNvPr id="8" name="Text Placeholder 3"/>
          <p:cNvSpPr txBox="1">
            <a:spLocks/>
          </p:cNvSpPr>
          <p:nvPr/>
        </p:nvSpPr>
        <p:spPr>
          <a:xfrm>
            <a:off x="457200" y="1600201"/>
            <a:ext cx="1378496" cy="74867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dirty="0" smtClean="0"/>
              <a:t>Iteration</a:t>
            </a:r>
            <a:endParaRPr lang="en-GB" dirty="0"/>
          </a:p>
        </p:txBody>
      </p:sp>
      <p:sp>
        <p:nvSpPr>
          <p:cNvPr id="9" name="Rectangle 8"/>
          <p:cNvSpPr/>
          <p:nvPr/>
        </p:nvSpPr>
        <p:spPr>
          <a:xfrm>
            <a:off x="2220541" y="1959434"/>
            <a:ext cx="2252540" cy="923330"/>
          </a:xfrm>
          <a:prstGeom prst="rect">
            <a:avLst/>
          </a:prstGeom>
        </p:spPr>
        <p:txBody>
          <a:bodyPr wrap="none">
            <a:spAutoFit/>
          </a:bodyPr>
          <a:lstStyle/>
          <a:p>
            <a:r>
              <a:rPr lang="en-GB" dirty="0">
                <a:latin typeface="Courier New" panose="02070309020205020404" pitchFamily="49" charset="0"/>
                <a:cs typeface="Courier New" panose="02070309020205020404" pitchFamily="49" charset="0"/>
              </a:rPr>
              <a:t>for i = 1 to </a:t>
            </a:r>
            <a:r>
              <a:rPr lang="en-GB" dirty="0" smtClean="0">
                <a:latin typeface="Courier New" panose="02070309020205020404" pitchFamily="49" charset="0"/>
                <a:cs typeface="Courier New" panose="02070309020205020404" pitchFamily="49" charset="0"/>
              </a:rPr>
              <a:t>10</a:t>
            </a:r>
          </a:p>
          <a:p>
            <a:pPr algn="ctr"/>
            <a:r>
              <a:rPr lang="en-GB" dirty="0" smtClean="0">
                <a:latin typeface="Courier New" panose="02070309020205020404" pitchFamily="49" charset="0"/>
                <a:cs typeface="Courier New" panose="02070309020205020404" pitchFamily="49" charset="0"/>
              </a:rPr>
              <a:t>...</a:t>
            </a:r>
          </a:p>
          <a:p>
            <a:r>
              <a:rPr lang="en-GB" dirty="0">
                <a:latin typeface="Courier New" panose="02070309020205020404" pitchFamily="49" charset="0"/>
                <a:cs typeface="Courier New" panose="02070309020205020404" pitchFamily="49" charset="0"/>
              </a:rPr>
              <a:t>next i</a:t>
            </a:r>
            <a:endParaRPr lang="en-GB" dirty="0"/>
          </a:p>
        </p:txBody>
      </p:sp>
      <p:sp>
        <p:nvSpPr>
          <p:cNvPr id="10" name="Rectangle 9"/>
          <p:cNvSpPr/>
          <p:nvPr/>
        </p:nvSpPr>
        <p:spPr>
          <a:xfrm>
            <a:off x="5501047" y="1959434"/>
            <a:ext cx="1872208" cy="923330"/>
          </a:xfrm>
          <a:prstGeom prst="rect">
            <a:avLst/>
          </a:prstGeom>
        </p:spPr>
        <p:txBody>
          <a:bodyPr wrap="square">
            <a:spAutoFit/>
          </a:bodyPr>
          <a:lstStyle/>
          <a:p>
            <a:r>
              <a:rPr lang="en-GB" dirty="0" smtClean="0">
                <a:latin typeface="Courier New" panose="02070309020205020404" pitchFamily="49" charset="0"/>
                <a:cs typeface="Courier New" panose="02070309020205020404" pitchFamily="49" charset="0"/>
              </a:rPr>
              <a:t>do</a:t>
            </a:r>
            <a:r>
              <a:rPr lang="en-GB" dirty="0">
                <a:latin typeface="Courier New" panose="02070309020205020404" pitchFamily="49" charset="0"/>
                <a:cs typeface="Courier New" panose="02070309020205020404" pitchFamily="49" charset="0"/>
              </a:rPr>
              <a:t>		...</a:t>
            </a:r>
          </a:p>
          <a:p>
            <a:r>
              <a:rPr lang="en-GB" dirty="0" smtClean="0">
                <a:latin typeface="Courier New" panose="02070309020205020404" pitchFamily="49" charset="0"/>
                <a:cs typeface="Courier New" panose="02070309020205020404" pitchFamily="49" charset="0"/>
              </a:rPr>
              <a:t>until </a:t>
            </a:r>
            <a:r>
              <a:rPr lang="en-GB" dirty="0">
                <a:latin typeface="Courier New" panose="02070309020205020404" pitchFamily="49" charset="0"/>
                <a:cs typeface="Courier New" panose="02070309020205020404" pitchFamily="49" charset="0"/>
              </a:rPr>
              <a:t>i &gt; 10</a:t>
            </a:r>
          </a:p>
        </p:txBody>
      </p:sp>
      <p:sp>
        <p:nvSpPr>
          <p:cNvPr id="11" name="Rectangle 10"/>
          <p:cNvSpPr/>
          <p:nvPr/>
        </p:nvSpPr>
        <p:spPr>
          <a:xfrm>
            <a:off x="2203811" y="4123220"/>
            <a:ext cx="2286000" cy="923330"/>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while (i != 11)</a:t>
            </a:r>
          </a:p>
          <a:p>
            <a:r>
              <a:rPr lang="en-GB" dirty="0">
                <a:latin typeface="Courier New" panose="02070309020205020404" pitchFamily="49" charset="0"/>
                <a:cs typeface="Courier New" panose="02070309020205020404" pitchFamily="49" charset="0"/>
              </a:rPr>
              <a:t>	</a:t>
            </a:r>
            <a:r>
              <a:rPr lang="en-GB" dirty="0" smtClean="0">
                <a:latin typeface="Courier New" panose="02070309020205020404" pitchFamily="49" charset="0"/>
                <a:cs typeface="Courier New" panose="02070309020205020404" pitchFamily="49" charset="0"/>
              </a:rPr>
              <a:t>...</a:t>
            </a:r>
          </a:p>
          <a:p>
            <a:r>
              <a:rPr lang="en-GB" dirty="0" err="1" smtClean="0">
                <a:latin typeface="Courier New" panose="02070309020205020404" pitchFamily="49" charset="0"/>
                <a:cs typeface="Courier New" panose="02070309020205020404" pitchFamily="49" charset="0"/>
              </a:rPr>
              <a:t>endwhile</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8980557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Pseudocode Algorithm</a:t>
            </a:r>
            <a:endParaRPr lang="en-GB" dirty="0"/>
          </a:p>
        </p:txBody>
      </p:sp>
      <p:sp>
        <p:nvSpPr>
          <p:cNvPr id="3" name="Text Placeholder 2"/>
          <p:cNvSpPr>
            <a:spLocks noGrp="1"/>
          </p:cNvSpPr>
          <p:nvPr>
            <p:ph idx="1"/>
          </p:nvPr>
        </p:nvSpPr>
        <p:spPr>
          <a:xfrm>
            <a:off x="457200" y="1600201"/>
            <a:ext cx="4474840" cy="3052935"/>
          </a:xfrm>
        </p:spPr>
        <p:txBody>
          <a:bodyPr/>
          <a:lstStyle/>
          <a:p>
            <a:pPr marL="0" indent="0">
              <a:buNone/>
            </a:pPr>
            <a:r>
              <a:rPr lang="en-GB" sz="2400" dirty="0" smtClean="0"/>
              <a:t>Write an algorithm that takes a user’s mark as input and outputs </a:t>
            </a:r>
          </a:p>
          <a:p>
            <a:r>
              <a:rPr lang="en-GB" sz="2000" dirty="0" smtClean="0"/>
              <a:t>“Pass” if they scored on, or over 50</a:t>
            </a:r>
          </a:p>
          <a:p>
            <a:r>
              <a:rPr lang="en-GB" sz="2000" dirty="0" smtClean="0"/>
              <a:t>“Merit if they scored on, or over 70</a:t>
            </a:r>
          </a:p>
          <a:p>
            <a:r>
              <a:rPr lang="en-GB" sz="2000" dirty="0" smtClean="0"/>
              <a:t>“Distinction” if they scored on, or over 90</a:t>
            </a:r>
          </a:p>
          <a:p>
            <a:r>
              <a:rPr lang="en-GB" sz="2000" dirty="0" smtClean="0"/>
              <a:t>or “Fail” if below 50</a:t>
            </a:r>
            <a:endParaRPr lang="en-GB" sz="2000" dirty="0"/>
          </a:p>
        </p:txBody>
      </p:sp>
      <p:sp>
        <p:nvSpPr>
          <p:cNvPr id="4" name="Text Placeholder 2"/>
          <p:cNvSpPr txBox="1">
            <a:spLocks/>
          </p:cNvSpPr>
          <p:nvPr/>
        </p:nvSpPr>
        <p:spPr bwMode="auto">
          <a:xfrm>
            <a:off x="5004817" y="1700808"/>
            <a:ext cx="3959671" cy="3384376"/>
          </a:xfrm>
          <a:prstGeom prst="rect">
            <a:avLst/>
          </a:prstGeom>
          <a:ln>
            <a:solidFill>
              <a:srgbClr val="7CCFDB"/>
            </a:solidFill>
          </a:ln>
          <a:extLst/>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charset="0"/>
              <a:buNone/>
            </a:pPr>
            <a:r>
              <a:rPr lang="en-GB" sz="1800" dirty="0" smtClean="0">
                <a:latin typeface="Courier New" panose="02070309020205020404" pitchFamily="49" charset="0"/>
                <a:cs typeface="Courier New" panose="02070309020205020404" pitchFamily="49" charset="0"/>
              </a:rPr>
              <a:t>mark = input(“Input mark”)</a:t>
            </a:r>
          </a:p>
          <a:p>
            <a:pPr marL="0" indent="0">
              <a:buFont typeface="Arial" charset="0"/>
              <a:buNone/>
            </a:pPr>
            <a:r>
              <a:rPr lang="en-GB" sz="1800" dirty="0" smtClean="0">
                <a:latin typeface="Courier New" panose="02070309020205020404" pitchFamily="49" charset="0"/>
                <a:cs typeface="Courier New" panose="02070309020205020404" pitchFamily="49" charset="0"/>
              </a:rPr>
              <a:t>If mark &lt; 50 then</a:t>
            </a:r>
          </a:p>
          <a:p>
            <a:pPr marL="0" indent="0">
              <a:buFont typeface="Arial" charset="0"/>
              <a:buNone/>
            </a:pPr>
            <a:r>
              <a:rPr lang="en-GB" sz="1800" dirty="0">
                <a:latin typeface="Courier New" panose="02070309020205020404" pitchFamily="49" charset="0"/>
                <a:cs typeface="Courier New" panose="02070309020205020404" pitchFamily="49" charset="0"/>
              </a:rPr>
              <a:t>	</a:t>
            </a:r>
            <a:r>
              <a:rPr lang="en-GB" sz="1800" dirty="0" smtClean="0">
                <a:latin typeface="Courier New" panose="02070309020205020404" pitchFamily="49" charset="0"/>
                <a:cs typeface="Courier New" panose="02070309020205020404" pitchFamily="49" charset="0"/>
              </a:rPr>
              <a:t>print(“Fail”)</a:t>
            </a:r>
          </a:p>
          <a:p>
            <a:pPr marL="0" indent="0">
              <a:buFont typeface="Arial" charset="0"/>
              <a:buNone/>
            </a:pPr>
            <a:r>
              <a:rPr lang="en-GB" sz="1800" dirty="0" err="1" smtClean="0">
                <a:latin typeface="Courier New" panose="02070309020205020404" pitchFamily="49" charset="0"/>
                <a:cs typeface="Courier New" panose="02070309020205020404" pitchFamily="49" charset="0"/>
              </a:rPr>
              <a:t>elseif</a:t>
            </a:r>
            <a:r>
              <a:rPr lang="en-GB" sz="1800" dirty="0" smtClean="0">
                <a:latin typeface="Courier New" panose="02070309020205020404" pitchFamily="49" charset="0"/>
                <a:cs typeface="Courier New" panose="02070309020205020404" pitchFamily="49" charset="0"/>
              </a:rPr>
              <a:t> mark &lt; 70 then</a:t>
            </a:r>
          </a:p>
          <a:p>
            <a:pPr marL="0" indent="0">
              <a:buFont typeface="Arial" charset="0"/>
              <a:buNone/>
            </a:pPr>
            <a:r>
              <a:rPr lang="en-GB" sz="1800" dirty="0">
                <a:latin typeface="Courier New" panose="02070309020205020404" pitchFamily="49" charset="0"/>
                <a:cs typeface="Courier New" panose="02070309020205020404" pitchFamily="49" charset="0"/>
              </a:rPr>
              <a:t>	</a:t>
            </a:r>
            <a:r>
              <a:rPr lang="en-GB" sz="1800" dirty="0" smtClean="0">
                <a:latin typeface="Courier New" panose="02070309020205020404" pitchFamily="49" charset="0"/>
                <a:cs typeface="Courier New" panose="02070309020205020404" pitchFamily="49" charset="0"/>
              </a:rPr>
              <a:t>print (“Pass”)</a:t>
            </a:r>
          </a:p>
          <a:p>
            <a:pPr marL="0" indent="0">
              <a:buFont typeface="Arial" charset="0"/>
              <a:buNone/>
            </a:pPr>
            <a:r>
              <a:rPr lang="en-GB" sz="1800" dirty="0" err="1" smtClean="0">
                <a:latin typeface="Courier New" panose="02070309020205020404" pitchFamily="49" charset="0"/>
                <a:cs typeface="Courier New" panose="02070309020205020404" pitchFamily="49" charset="0"/>
              </a:rPr>
              <a:t>elseif</a:t>
            </a:r>
            <a:r>
              <a:rPr lang="en-GB" sz="1800" dirty="0" smtClean="0">
                <a:latin typeface="Courier New" panose="02070309020205020404" pitchFamily="49" charset="0"/>
                <a:cs typeface="Courier New" panose="02070309020205020404" pitchFamily="49" charset="0"/>
              </a:rPr>
              <a:t> mark &lt; 90 then</a:t>
            </a:r>
          </a:p>
          <a:p>
            <a:pPr marL="0" indent="0">
              <a:buFont typeface="Arial" charset="0"/>
              <a:buNone/>
            </a:pPr>
            <a:r>
              <a:rPr lang="en-GB" sz="1800" dirty="0">
                <a:latin typeface="Courier New" panose="02070309020205020404" pitchFamily="49" charset="0"/>
                <a:cs typeface="Courier New" panose="02070309020205020404" pitchFamily="49" charset="0"/>
              </a:rPr>
              <a:t>	</a:t>
            </a:r>
            <a:r>
              <a:rPr lang="en-GB" sz="1800" dirty="0" smtClean="0">
                <a:latin typeface="Courier New" panose="02070309020205020404" pitchFamily="49" charset="0"/>
                <a:cs typeface="Courier New" panose="02070309020205020404" pitchFamily="49" charset="0"/>
              </a:rPr>
              <a:t>print (“Merit”)</a:t>
            </a:r>
          </a:p>
          <a:p>
            <a:pPr marL="0" indent="0">
              <a:buFont typeface="Arial" charset="0"/>
              <a:buNone/>
            </a:pPr>
            <a:r>
              <a:rPr lang="en-GB" sz="1800" dirty="0" smtClean="0">
                <a:latin typeface="Courier New" panose="02070309020205020404" pitchFamily="49" charset="0"/>
                <a:cs typeface="Courier New" panose="02070309020205020404" pitchFamily="49" charset="0"/>
              </a:rPr>
              <a:t>else</a:t>
            </a:r>
          </a:p>
          <a:p>
            <a:pPr marL="0" indent="0">
              <a:buFont typeface="Arial" charset="0"/>
              <a:buNone/>
            </a:pPr>
            <a:r>
              <a:rPr lang="en-GB" sz="1800" dirty="0">
                <a:latin typeface="Courier New" panose="02070309020205020404" pitchFamily="49" charset="0"/>
                <a:cs typeface="Courier New" panose="02070309020205020404" pitchFamily="49" charset="0"/>
              </a:rPr>
              <a:t>	</a:t>
            </a:r>
            <a:r>
              <a:rPr lang="en-GB" sz="1800" dirty="0" smtClean="0">
                <a:latin typeface="Courier New" panose="02070309020205020404" pitchFamily="49" charset="0"/>
                <a:cs typeface="Courier New" panose="02070309020205020404" pitchFamily="49" charset="0"/>
              </a:rPr>
              <a:t>print(“Distinction”)</a:t>
            </a:r>
          </a:p>
          <a:p>
            <a:pPr marL="0" indent="0">
              <a:buFont typeface="Arial" charset="0"/>
              <a:buNone/>
            </a:pPr>
            <a:r>
              <a:rPr lang="en-GB" sz="1800" dirty="0" err="1" smtClean="0">
                <a:latin typeface="Courier New" panose="02070309020205020404" pitchFamily="49" charset="0"/>
                <a:cs typeface="Courier New" panose="02070309020205020404" pitchFamily="49" charset="0"/>
              </a:rPr>
              <a:t>endif</a:t>
            </a:r>
            <a:endParaRPr lang="en-GB" sz="1800" dirty="0">
              <a:latin typeface="Courier New" panose="02070309020205020404" pitchFamily="49" charset="0"/>
              <a:cs typeface="Courier New" panose="02070309020205020404" pitchFamily="49" charset="0"/>
            </a:endParaRPr>
          </a:p>
        </p:txBody>
      </p:sp>
      <p:sp>
        <p:nvSpPr>
          <p:cNvPr id="5" name="TextBox 4"/>
          <p:cNvSpPr txBox="1"/>
          <p:nvPr/>
        </p:nvSpPr>
        <p:spPr>
          <a:xfrm>
            <a:off x="467544" y="5301208"/>
            <a:ext cx="5976664" cy="513346"/>
          </a:xfrm>
          <a:prstGeom prst="rect">
            <a:avLst/>
          </a:prstGeom>
          <a:noFill/>
        </p:spPr>
        <p:txBody>
          <a:bodyPr wrap="square" rtlCol="0">
            <a:spAutoFit/>
          </a:bodyPr>
          <a:lstStyle/>
          <a:p>
            <a:pPr>
              <a:lnSpc>
                <a:spcPct val="114000"/>
              </a:lnSpc>
            </a:pPr>
            <a:r>
              <a:rPr lang="en-GB" sz="1200" i="1" dirty="0" smtClean="0">
                <a:latin typeface="Arial" panose="020B0604020202020204" pitchFamily="34" charset="0"/>
                <a:cs typeface="Arial" panose="020B0604020202020204" pitchFamily="34" charset="0"/>
              </a:rPr>
              <a:t>Please note that you may want to print/make available the Guide to </a:t>
            </a:r>
            <a:r>
              <a:rPr lang="en-GB" sz="1200" i="1" dirty="0" err="1" smtClean="0">
                <a:latin typeface="Arial" panose="020B0604020202020204" pitchFamily="34" charset="0"/>
                <a:cs typeface="Arial" panose="020B0604020202020204" pitchFamily="34" charset="0"/>
              </a:rPr>
              <a:t>PseudoCode</a:t>
            </a:r>
            <a:r>
              <a:rPr lang="en-GB" sz="1200" i="1" dirty="0" smtClean="0">
                <a:latin typeface="Arial" panose="020B0604020202020204" pitchFamily="34" charset="0"/>
                <a:cs typeface="Arial" panose="020B0604020202020204" pitchFamily="34" charset="0"/>
              </a:rPr>
              <a:t> in the </a:t>
            </a:r>
            <a:r>
              <a:rPr lang="en-GB" sz="1200" i="1" dirty="0" smtClean="0">
                <a:latin typeface="Arial" panose="020B0604020202020204" pitchFamily="34" charset="0"/>
                <a:cs typeface="Arial" panose="020B0604020202020204" pitchFamily="34" charset="0"/>
                <a:hlinkClick r:id="rId2"/>
              </a:rPr>
              <a:t>GCSE J276 Specification</a:t>
            </a:r>
            <a:r>
              <a:rPr lang="en-GB" sz="1200" i="1" dirty="0" smtClean="0">
                <a:latin typeface="Arial" panose="020B0604020202020204" pitchFamily="34" charset="0"/>
                <a:cs typeface="Arial" panose="020B0604020202020204" pitchFamily="34" charset="0"/>
              </a:rPr>
              <a:t>, Section 5e</a:t>
            </a:r>
            <a:endParaRPr lang="en-GB" sz="1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5572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4" name="Content Placeholder 3"/>
          <p:cNvSpPr>
            <a:spLocks noGrp="1"/>
          </p:cNvSpPr>
          <p:nvPr>
            <p:ph idx="1"/>
          </p:nvPr>
        </p:nvSpPr>
        <p:spPr>
          <a:xfrm>
            <a:off x="457200" y="1600201"/>
            <a:ext cx="8435280" cy="820687"/>
          </a:xfrm>
        </p:spPr>
        <p:txBody>
          <a:bodyPr>
            <a:normAutofit lnSpcReduction="10000"/>
          </a:bodyPr>
          <a:lstStyle/>
          <a:p>
            <a:pPr marL="0" indent="0">
              <a:buNone/>
            </a:pPr>
            <a:r>
              <a:rPr lang="en-GB" dirty="0"/>
              <a:t>Write a </a:t>
            </a:r>
            <a:r>
              <a:rPr lang="en-GB" dirty="0" err="1"/>
              <a:t>pseudocode</a:t>
            </a:r>
            <a:r>
              <a:rPr lang="en-GB" dirty="0"/>
              <a:t> algorithm for each of the algorithms on the worksheet.</a:t>
            </a:r>
          </a:p>
          <a:p>
            <a:endParaRPr lang="en-GB" dirty="0"/>
          </a:p>
        </p:txBody>
      </p:sp>
    </p:spTree>
    <p:extLst>
      <p:ext uri="{BB962C8B-B14F-4D97-AF65-F5344CB8AC3E}">
        <p14:creationId xmlns:p14="http://schemas.microsoft.com/office/powerpoint/2010/main" val="4020580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 – Example Answer, Low</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7" name="Content Placeholder 3"/>
          <p:cNvSpPr>
            <a:spLocks noGrp="1"/>
          </p:cNvSpPr>
          <p:nvPr>
            <p:ph idx="1"/>
          </p:nvPr>
        </p:nvSpPr>
        <p:spPr>
          <a:xfrm>
            <a:off x="457200" y="1600201"/>
            <a:ext cx="8219256" cy="2733056"/>
          </a:xfrm>
        </p:spPr>
        <p:txBody>
          <a:bodyPr>
            <a:spAutoFit/>
          </a:bodyPr>
          <a:lstStyle/>
          <a:p>
            <a:pPr marL="361950" indent="-361950">
              <a:buNone/>
            </a:pPr>
            <a:r>
              <a:rPr lang="en-GB" dirty="0"/>
              <a:t>a) The program asks the user to enter the number of hours they have been working for.  The system must output:</a:t>
            </a:r>
          </a:p>
          <a:p>
            <a:pPr marL="714375" lvl="0" indent="-352425"/>
            <a:r>
              <a:rPr lang="en-GB" dirty="0"/>
              <a:t>t</a:t>
            </a:r>
            <a:r>
              <a:rPr lang="en-GB" dirty="0" smtClean="0"/>
              <a:t>he </a:t>
            </a:r>
            <a:r>
              <a:rPr lang="en-GB" dirty="0"/>
              <a:t>number of minutes they have been </a:t>
            </a:r>
            <a:r>
              <a:rPr lang="en-GB" dirty="0" smtClean="0"/>
              <a:t>working</a:t>
            </a:r>
            <a:endParaRPr lang="en-GB" dirty="0"/>
          </a:p>
          <a:p>
            <a:pPr marL="714375" lvl="0" indent="-352425"/>
            <a:r>
              <a:rPr lang="en-GB" dirty="0" smtClean="0"/>
              <a:t>the </a:t>
            </a:r>
            <a:r>
              <a:rPr lang="en-GB" dirty="0"/>
              <a:t>number of seconds they have been </a:t>
            </a:r>
            <a:r>
              <a:rPr lang="en-GB" dirty="0" smtClean="0"/>
              <a:t>working.</a:t>
            </a:r>
            <a:endParaRPr lang="en-GB" dirty="0"/>
          </a:p>
          <a:p>
            <a:endParaRPr lang="en-GB" dirty="0"/>
          </a:p>
        </p:txBody>
      </p:sp>
      <p:sp>
        <p:nvSpPr>
          <p:cNvPr id="5" name="Rectangle 4"/>
          <p:cNvSpPr/>
          <p:nvPr/>
        </p:nvSpPr>
        <p:spPr>
          <a:xfrm>
            <a:off x="539552" y="4005064"/>
            <a:ext cx="7992888" cy="1661609"/>
          </a:xfrm>
          <a:prstGeom prst="rect">
            <a:avLst/>
          </a:prstGeom>
        </p:spPr>
        <p:txBody>
          <a:bodyPr wrap="square">
            <a:spAutoFit/>
          </a:bodyPr>
          <a:lstStyle/>
          <a:p>
            <a:pPr>
              <a:lnSpc>
                <a:spcPct val="114000"/>
              </a:lnSpc>
            </a:pPr>
            <a:r>
              <a:rPr lang="en-GB" dirty="0" err="1">
                <a:latin typeface="Courier New" panose="02070309020205020404" pitchFamily="49" charset="0"/>
                <a:cs typeface="Courier New" panose="02070309020205020404" pitchFamily="49" charset="0"/>
              </a:rPr>
              <a:t>hoursWorked</a:t>
            </a:r>
            <a:r>
              <a:rPr lang="en-GB" dirty="0">
                <a:latin typeface="Courier New" panose="02070309020205020404" pitchFamily="49" charset="0"/>
                <a:cs typeface="Courier New" panose="02070309020205020404" pitchFamily="49" charset="0"/>
              </a:rPr>
              <a:t> = input(“Enter the number of hours worked”)</a:t>
            </a:r>
          </a:p>
          <a:p>
            <a:pPr>
              <a:lnSpc>
                <a:spcPct val="114000"/>
              </a:lnSpc>
            </a:pPr>
            <a:r>
              <a:rPr lang="en-GB" dirty="0" err="1">
                <a:latin typeface="Courier New" panose="02070309020205020404" pitchFamily="49" charset="0"/>
                <a:cs typeface="Courier New" panose="02070309020205020404" pitchFamily="49" charset="0"/>
              </a:rPr>
              <a:t>numberMinutes</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hoursWorked</a:t>
            </a:r>
            <a:r>
              <a:rPr lang="en-GB" dirty="0">
                <a:latin typeface="Courier New" panose="02070309020205020404" pitchFamily="49" charset="0"/>
                <a:cs typeface="Courier New" panose="02070309020205020404" pitchFamily="49" charset="0"/>
              </a:rPr>
              <a:t> * 60</a:t>
            </a:r>
          </a:p>
          <a:p>
            <a:pPr>
              <a:lnSpc>
                <a:spcPct val="114000"/>
              </a:lnSpc>
            </a:pPr>
            <a:r>
              <a:rPr lang="en-GB" dirty="0" err="1">
                <a:latin typeface="Courier New" panose="02070309020205020404" pitchFamily="49" charset="0"/>
                <a:cs typeface="Courier New" panose="02070309020205020404" pitchFamily="49" charset="0"/>
              </a:rPr>
              <a:t>numberSeconds</a:t>
            </a:r>
            <a:r>
              <a:rPr lang="en-GB" dirty="0">
                <a:latin typeface="Courier New" panose="02070309020205020404" pitchFamily="49" charset="0"/>
                <a:cs typeface="Courier New" panose="02070309020205020404" pitchFamily="49" charset="0"/>
              </a:rPr>
              <a:t> = </a:t>
            </a:r>
            <a:r>
              <a:rPr lang="en-GB" dirty="0" err="1">
                <a:latin typeface="Courier New" panose="02070309020205020404" pitchFamily="49" charset="0"/>
                <a:cs typeface="Courier New" panose="02070309020205020404" pitchFamily="49" charset="0"/>
              </a:rPr>
              <a:t>numberMinutes</a:t>
            </a:r>
            <a:r>
              <a:rPr lang="en-GB" dirty="0">
                <a:latin typeface="Courier New" panose="02070309020205020404" pitchFamily="49" charset="0"/>
                <a:cs typeface="Courier New" panose="02070309020205020404" pitchFamily="49" charset="0"/>
              </a:rPr>
              <a:t> * 60</a:t>
            </a:r>
          </a:p>
          <a:p>
            <a:pPr>
              <a:lnSpc>
                <a:spcPct val="114000"/>
              </a:lnSpc>
            </a:pPr>
            <a:r>
              <a:rPr lang="en-GB" dirty="0">
                <a:latin typeface="Courier New" panose="02070309020205020404" pitchFamily="49" charset="0"/>
                <a:cs typeface="Courier New" panose="02070309020205020404" pitchFamily="49" charset="0"/>
              </a:rPr>
              <a:t>print “number of minutes = “ &amp; </a:t>
            </a:r>
            <a:r>
              <a:rPr lang="en-GB" dirty="0" err="1">
                <a:latin typeface="Courier New" panose="02070309020205020404" pitchFamily="49" charset="0"/>
                <a:cs typeface="Courier New" panose="02070309020205020404" pitchFamily="49" charset="0"/>
              </a:rPr>
              <a:t>numberMinutes</a:t>
            </a:r>
            <a:endParaRPr lang="en-GB" dirty="0">
              <a:latin typeface="Courier New" panose="02070309020205020404" pitchFamily="49" charset="0"/>
              <a:cs typeface="Courier New" panose="02070309020205020404" pitchFamily="49" charset="0"/>
            </a:endParaRPr>
          </a:p>
          <a:p>
            <a:pPr>
              <a:lnSpc>
                <a:spcPct val="114000"/>
              </a:lnSpc>
            </a:pPr>
            <a:r>
              <a:rPr lang="en-GB" dirty="0">
                <a:latin typeface="Courier New" panose="02070309020205020404" pitchFamily="49" charset="0"/>
                <a:cs typeface="Courier New" panose="02070309020205020404" pitchFamily="49" charset="0"/>
              </a:rPr>
              <a:t>Print “number of seconds = “ &amp; </a:t>
            </a:r>
            <a:r>
              <a:rPr lang="en-GB" dirty="0" err="1">
                <a:latin typeface="Courier New" panose="02070309020205020404" pitchFamily="49" charset="0"/>
                <a:cs typeface="Courier New" panose="02070309020205020404" pitchFamily="49" charset="0"/>
              </a:rPr>
              <a:t>numberSeconds</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408805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GB" dirty="0" smtClean="0"/>
              <a:t>Activity 2 – Example Answer, Low</a:t>
            </a:r>
            <a:endParaRPr lang="en-GB" dirty="0"/>
          </a:p>
        </p:txBody>
      </p:sp>
      <p:sp>
        <p:nvSpPr>
          <p:cNvPr id="8"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6" name="Content Placeholder 3"/>
          <p:cNvSpPr>
            <a:spLocks noGrp="1"/>
          </p:cNvSpPr>
          <p:nvPr>
            <p:ph idx="1"/>
          </p:nvPr>
        </p:nvSpPr>
        <p:spPr>
          <a:xfrm>
            <a:off x="457200" y="1600201"/>
            <a:ext cx="8219256" cy="1852815"/>
          </a:xfrm>
        </p:spPr>
        <p:txBody>
          <a:bodyPr>
            <a:spAutoFit/>
          </a:bodyPr>
          <a:lstStyle/>
          <a:p>
            <a:pPr marL="361950" indent="-361950">
              <a:buNone/>
            </a:pPr>
            <a:r>
              <a:rPr lang="en-GB" dirty="0"/>
              <a:t>b) The program asks for a user's age, and their favourite number.  The system must output:</a:t>
            </a:r>
          </a:p>
          <a:p>
            <a:pPr marL="714375" lvl="0" indent="-352425"/>
            <a:r>
              <a:rPr lang="en-GB" dirty="0"/>
              <a:t>the two numbers added together</a:t>
            </a:r>
          </a:p>
          <a:p>
            <a:pPr marL="714375" indent="-352425"/>
            <a:r>
              <a:rPr lang="en-GB" dirty="0"/>
              <a:t>the two numbers multiplied </a:t>
            </a:r>
            <a:r>
              <a:rPr lang="en-GB" dirty="0" smtClean="0"/>
              <a:t>together.</a:t>
            </a:r>
            <a:endParaRPr lang="en-GB" dirty="0"/>
          </a:p>
        </p:txBody>
      </p:sp>
      <p:sp>
        <p:nvSpPr>
          <p:cNvPr id="10" name="Rectangle 9"/>
          <p:cNvSpPr/>
          <p:nvPr/>
        </p:nvSpPr>
        <p:spPr>
          <a:xfrm>
            <a:off x="543025" y="3594348"/>
            <a:ext cx="7992888" cy="1345818"/>
          </a:xfrm>
          <a:prstGeom prst="rect">
            <a:avLst/>
          </a:prstGeom>
        </p:spPr>
        <p:txBody>
          <a:bodyPr wrap="square">
            <a:spAutoFit/>
          </a:bodyPr>
          <a:lstStyle/>
          <a:p>
            <a:pPr>
              <a:lnSpc>
                <a:spcPct val="114000"/>
              </a:lnSpc>
            </a:pPr>
            <a:r>
              <a:rPr lang="en-GB" dirty="0">
                <a:latin typeface="Courier New" panose="02070309020205020404" pitchFamily="49" charset="0"/>
                <a:cs typeface="Courier New" panose="02070309020205020404" pitchFamily="49" charset="0"/>
              </a:rPr>
              <a:t>age = input(“Enter age”)</a:t>
            </a:r>
          </a:p>
          <a:p>
            <a:pPr>
              <a:lnSpc>
                <a:spcPct val="114000"/>
              </a:lnSpc>
            </a:pPr>
            <a:r>
              <a:rPr lang="en-GB" dirty="0" err="1">
                <a:latin typeface="Courier New" panose="02070309020205020404" pitchFamily="49" charset="0"/>
                <a:cs typeface="Courier New" panose="02070309020205020404" pitchFamily="49" charset="0"/>
              </a:rPr>
              <a:t>favNum</a:t>
            </a:r>
            <a:r>
              <a:rPr lang="en-GB" dirty="0">
                <a:latin typeface="Courier New" panose="02070309020205020404" pitchFamily="49" charset="0"/>
                <a:cs typeface="Courier New" panose="02070309020205020404" pitchFamily="49" charset="0"/>
              </a:rPr>
              <a:t> = input(“Enter favourite number”)</a:t>
            </a:r>
          </a:p>
          <a:p>
            <a:pPr>
              <a:lnSpc>
                <a:spcPct val="114000"/>
              </a:lnSpc>
            </a:pPr>
            <a:r>
              <a:rPr lang="en-GB" dirty="0">
                <a:latin typeface="Courier New" panose="02070309020205020404" pitchFamily="49" charset="0"/>
                <a:cs typeface="Courier New" panose="02070309020205020404" pitchFamily="49" charset="0"/>
              </a:rPr>
              <a:t>print (age + </a:t>
            </a:r>
            <a:r>
              <a:rPr lang="en-GB" dirty="0" err="1">
                <a:latin typeface="Courier New" panose="02070309020205020404" pitchFamily="49" charset="0"/>
                <a:cs typeface="Courier New" panose="02070309020205020404" pitchFamily="49" charset="0"/>
              </a:rPr>
              <a:t>favNum</a:t>
            </a:r>
            <a:r>
              <a:rPr lang="en-GB" dirty="0">
                <a:latin typeface="Courier New" panose="02070309020205020404" pitchFamily="49" charset="0"/>
                <a:cs typeface="Courier New" panose="02070309020205020404" pitchFamily="49" charset="0"/>
              </a:rPr>
              <a:t>)</a:t>
            </a:r>
          </a:p>
          <a:p>
            <a:pPr>
              <a:lnSpc>
                <a:spcPct val="114000"/>
              </a:lnSpc>
            </a:pPr>
            <a:r>
              <a:rPr lang="en-GB" dirty="0">
                <a:latin typeface="Courier New" panose="02070309020205020404" pitchFamily="49" charset="0"/>
                <a:cs typeface="Courier New" panose="02070309020205020404" pitchFamily="49" charset="0"/>
              </a:rPr>
              <a:t>print (age * </a:t>
            </a:r>
            <a:r>
              <a:rPr lang="en-GB" dirty="0" err="1">
                <a:latin typeface="Courier New" panose="02070309020205020404" pitchFamily="49" charset="0"/>
                <a:cs typeface="Courier New" panose="02070309020205020404" pitchFamily="49" charset="0"/>
              </a:rPr>
              <a:t>favNum</a:t>
            </a:r>
            <a:r>
              <a:rPr lang="en-GB"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271791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GB" dirty="0" smtClean="0"/>
              <a:t>Activity 2 – Example Answer, Low</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8" name="Content Placeholder 3"/>
          <p:cNvSpPr>
            <a:spLocks noGrp="1"/>
          </p:cNvSpPr>
          <p:nvPr>
            <p:ph idx="1"/>
          </p:nvPr>
        </p:nvSpPr>
        <p:spPr>
          <a:xfrm>
            <a:off x="457200" y="1600201"/>
            <a:ext cx="8219256" cy="892552"/>
          </a:xfrm>
        </p:spPr>
        <p:txBody>
          <a:bodyPr>
            <a:spAutoFit/>
          </a:bodyPr>
          <a:lstStyle/>
          <a:p>
            <a:pPr marL="361950" indent="-361950">
              <a:buNone/>
            </a:pPr>
            <a:r>
              <a:rPr lang="en-GB" dirty="0"/>
              <a:t>c) The program asks the user to enter two numbers.  Output the largest of these two numbers.</a:t>
            </a:r>
          </a:p>
        </p:txBody>
      </p:sp>
      <p:sp>
        <p:nvSpPr>
          <p:cNvPr id="9" name="Rectangle 8"/>
          <p:cNvSpPr/>
          <p:nvPr/>
        </p:nvSpPr>
        <p:spPr>
          <a:xfrm>
            <a:off x="539552" y="2636912"/>
            <a:ext cx="7992888" cy="2924775"/>
          </a:xfrm>
          <a:prstGeom prst="rect">
            <a:avLst/>
          </a:prstGeom>
        </p:spPr>
        <p:txBody>
          <a:bodyPr wrap="square">
            <a:spAutoFit/>
          </a:bodyPr>
          <a:lstStyle/>
          <a:p>
            <a:pPr>
              <a:lnSpc>
                <a:spcPct val="114000"/>
              </a:lnSpc>
            </a:pPr>
            <a:r>
              <a:rPr lang="en-GB" dirty="0">
                <a:latin typeface="Courier New" panose="02070309020205020404" pitchFamily="49" charset="0"/>
                <a:cs typeface="Courier New" panose="02070309020205020404" pitchFamily="49" charset="0"/>
              </a:rPr>
              <a:t>num1 = input(“Enter the first number”)</a:t>
            </a:r>
          </a:p>
          <a:p>
            <a:pPr>
              <a:lnSpc>
                <a:spcPct val="114000"/>
              </a:lnSpc>
            </a:pPr>
            <a:r>
              <a:rPr lang="en-GB" dirty="0">
                <a:latin typeface="Courier New" panose="02070309020205020404" pitchFamily="49" charset="0"/>
                <a:cs typeface="Courier New" panose="02070309020205020404" pitchFamily="49" charset="0"/>
              </a:rPr>
              <a:t>num2 = input(“Enter the second number”)</a:t>
            </a:r>
          </a:p>
          <a:p>
            <a:pPr>
              <a:lnSpc>
                <a:spcPct val="114000"/>
              </a:lnSpc>
            </a:pPr>
            <a:r>
              <a:rPr lang="en-GB" dirty="0">
                <a:latin typeface="Courier New" panose="02070309020205020404" pitchFamily="49" charset="0"/>
                <a:cs typeface="Courier New" panose="02070309020205020404" pitchFamily="49" charset="0"/>
              </a:rPr>
              <a:t>if num1 &gt; num2 then</a:t>
            </a:r>
          </a:p>
          <a:p>
            <a:pPr>
              <a:lnSpc>
                <a:spcPct val="114000"/>
              </a:lnSpc>
            </a:pPr>
            <a:r>
              <a:rPr lang="en-GB" dirty="0">
                <a:latin typeface="Courier New" panose="02070309020205020404" pitchFamily="49" charset="0"/>
                <a:cs typeface="Courier New" panose="02070309020205020404" pitchFamily="49" charset="0"/>
              </a:rPr>
              <a:t>	print(num1 &amp; “ is larger”)</a:t>
            </a:r>
          </a:p>
          <a:p>
            <a:pPr>
              <a:lnSpc>
                <a:spcPct val="114000"/>
              </a:lnSpc>
            </a:pPr>
            <a:r>
              <a:rPr lang="en-GB" dirty="0" err="1">
                <a:latin typeface="Courier New" panose="02070309020205020404" pitchFamily="49" charset="0"/>
                <a:cs typeface="Courier New" panose="02070309020205020404" pitchFamily="49" charset="0"/>
              </a:rPr>
              <a:t>elseif</a:t>
            </a:r>
            <a:r>
              <a:rPr lang="en-GB" dirty="0">
                <a:latin typeface="Courier New" panose="02070309020205020404" pitchFamily="49" charset="0"/>
                <a:cs typeface="Courier New" panose="02070309020205020404" pitchFamily="49" charset="0"/>
              </a:rPr>
              <a:t> num2 &gt; num1 then</a:t>
            </a:r>
          </a:p>
          <a:p>
            <a:pPr>
              <a:lnSpc>
                <a:spcPct val="114000"/>
              </a:lnSpc>
            </a:pPr>
            <a:r>
              <a:rPr lang="en-GB" dirty="0">
                <a:latin typeface="Courier New" panose="02070309020205020404" pitchFamily="49" charset="0"/>
                <a:cs typeface="Courier New" panose="02070309020205020404" pitchFamily="49" charset="0"/>
              </a:rPr>
              <a:t>	print(num2 &amp; “ is larger”)</a:t>
            </a:r>
          </a:p>
          <a:p>
            <a:pPr>
              <a:lnSpc>
                <a:spcPct val="114000"/>
              </a:lnSpc>
            </a:pPr>
            <a:r>
              <a:rPr lang="en-GB" dirty="0">
                <a:latin typeface="Courier New" panose="02070309020205020404" pitchFamily="49" charset="0"/>
                <a:cs typeface="Courier New" panose="02070309020205020404" pitchFamily="49" charset="0"/>
              </a:rPr>
              <a:t>else</a:t>
            </a:r>
          </a:p>
          <a:p>
            <a:pPr>
              <a:lnSpc>
                <a:spcPct val="114000"/>
              </a:lnSpc>
            </a:pPr>
            <a:r>
              <a:rPr lang="en-GB" dirty="0">
                <a:latin typeface="Courier New" panose="02070309020205020404" pitchFamily="49" charset="0"/>
                <a:cs typeface="Courier New" panose="02070309020205020404" pitchFamily="49" charset="0"/>
              </a:rPr>
              <a:t>	print(“The numbers are the same”)</a:t>
            </a:r>
          </a:p>
          <a:p>
            <a:pPr>
              <a:lnSpc>
                <a:spcPct val="114000"/>
              </a:lnSpc>
            </a:pPr>
            <a:r>
              <a:rPr lang="en-GB" dirty="0" err="1">
                <a:latin typeface="Courier New" panose="02070309020205020404" pitchFamily="49" charset="0"/>
                <a:cs typeface="Courier New" panose="02070309020205020404" pitchFamily="49" charset="0"/>
              </a:rPr>
              <a:t>endif</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53970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r>
              <a:rPr lang="en-GB" dirty="0" smtClean="0"/>
              <a:t>Activity 2 – Example Answer, Medium</a:t>
            </a:r>
            <a:endParaRPr lang="en-GB" dirty="0"/>
          </a:p>
        </p:txBody>
      </p:sp>
      <p:sp>
        <p:nvSpPr>
          <p:cNvPr id="8"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6" name="Content Placeholder 3"/>
          <p:cNvSpPr>
            <a:spLocks noGrp="1"/>
          </p:cNvSpPr>
          <p:nvPr>
            <p:ph idx="1"/>
          </p:nvPr>
        </p:nvSpPr>
        <p:spPr>
          <a:xfrm>
            <a:off x="457200" y="1600201"/>
            <a:ext cx="8219256" cy="1772793"/>
          </a:xfrm>
        </p:spPr>
        <p:txBody>
          <a:bodyPr>
            <a:spAutoFit/>
          </a:bodyPr>
          <a:lstStyle/>
          <a:p>
            <a:pPr marL="361950" indent="-361950">
              <a:buNone/>
            </a:pPr>
            <a:r>
              <a:rPr lang="en-GB" dirty="0"/>
              <a:t>a) The program that asks the user to enter the number of letters in the alphabet.  Output whether they got it correct, or incorrect.</a:t>
            </a:r>
          </a:p>
          <a:p>
            <a:endParaRPr lang="en-GB" dirty="0"/>
          </a:p>
        </p:txBody>
      </p:sp>
      <p:sp>
        <p:nvSpPr>
          <p:cNvPr id="10" name="Rectangle 9"/>
          <p:cNvSpPr/>
          <p:nvPr/>
        </p:nvSpPr>
        <p:spPr>
          <a:xfrm>
            <a:off x="539552" y="3127901"/>
            <a:ext cx="7992888" cy="1754326"/>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answer = input(“How many letters are in the alphabet?”)</a:t>
            </a:r>
          </a:p>
          <a:p>
            <a:r>
              <a:rPr lang="en-GB" dirty="0">
                <a:latin typeface="Courier New" panose="02070309020205020404" pitchFamily="49" charset="0"/>
                <a:cs typeface="Courier New" panose="02070309020205020404" pitchFamily="49" charset="0"/>
              </a:rPr>
              <a:t>if answer == 26 then</a:t>
            </a:r>
          </a:p>
          <a:p>
            <a:r>
              <a:rPr lang="en-GB" dirty="0">
                <a:latin typeface="Courier New" panose="02070309020205020404" pitchFamily="49" charset="0"/>
                <a:cs typeface="Courier New" panose="02070309020205020404" pitchFamily="49" charset="0"/>
              </a:rPr>
              <a:t>	print(“Correct”)</a:t>
            </a:r>
          </a:p>
          <a:p>
            <a:r>
              <a:rPr lang="en-GB" dirty="0">
                <a:latin typeface="Courier New" panose="02070309020205020404" pitchFamily="49" charset="0"/>
                <a:cs typeface="Courier New" panose="02070309020205020404" pitchFamily="49" charset="0"/>
              </a:rPr>
              <a:t>else</a:t>
            </a:r>
          </a:p>
          <a:p>
            <a:r>
              <a:rPr lang="en-GB" dirty="0">
                <a:latin typeface="Courier New" panose="02070309020205020404" pitchFamily="49" charset="0"/>
                <a:cs typeface="Courier New" panose="02070309020205020404" pitchFamily="49" charset="0"/>
              </a:rPr>
              <a:t>	print(“Incorrect”)</a:t>
            </a:r>
          </a:p>
          <a:p>
            <a:r>
              <a:rPr lang="en-GB" dirty="0" err="1">
                <a:latin typeface="Courier New" panose="02070309020205020404" pitchFamily="49" charset="0"/>
                <a:cs typeface="Courier New" panose="02070309020205020404" pitchFamily="49" charset="0"/>
              </a:rPr>
              <a:t>endif</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86439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a:t>
            </a:r>
            <a:endParaRPr lang="en-GB" b="1" dirty="0">
              <a:solidFill>
                <a:srgbClr val="002060"/>
              </a:solidFill>
            </a:endParaRPr>
          </a:p>
        </p:txBody>
      </p:sp>
      <p:sp>
        <p:nvSpPr>
          <p:cNvPr id="3" name="Text Placeholder 2"/>
          <p:cNvSpPr>
            <a:spLocks noGrp="1"/>
          </p:cNvSpPr>
          <p:nvPr>
            <p:ph idx="1"/>
          </p:nvPr>
        </p:nvSpPr>
        <p:spPr/>
        <p:txBody>
          <a:bodyPr/>
          <a:lstStyle/>
          <a:p>
            <a:pPr marL="0" indent="0">
              <a:buNone/>
            </a:pPr>
            <a:r>
              <a:rPr lang="en-GB" dirty="0" smtClean="0"/>
              <a:t>An App development company is going to create a new game to be downloaded to mobile devices.</a:t>
            </a:r>
          </a:p>
          <a:p>
            <a:pPr marL="0" indent="0">
              <a:buNone/>
            </a:pPr>
            <a:endParaRPr lang="en-GB" dirty="0"/>
          </a:p>
          <a:p>
            <a:pPr marL="0" indent="0">
              <a:buNone/>
            </a:pPr>
            <a:r>
              <a:rPr lang="en-GB" dirty="0" smtClean="0"/>
              <a:t>Do the developers start programing immediately?</a:t>
            </a:r>
          </a:p>
          <a:p>
            <a:r>
              <a:rPr lang="en-GB" dirty="0" smtClean="0"/>
              <a:t>No, they have to plan and design first.</a:t>
            </a:r>
          </a:p>
        </p:txBody>
      </p:sp>
    </p:spTree>
    <p:extLst>
      <p:ext uri="{BB962C8B-B14F-4D97-AF65-F5344CB8AC3E}">
        <p14:creationId xmlns:p14="http://schemas.microsoft.com/office/powerpoint/2010/main" val="75943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fontScale="90000"/>
          </a:bodyPr>
          <a:lstStyle/>
          <a:p>
            <a:r>
              <a:rPr lang="en-GB" dirty="0" smtClean="0"/>
              <a:t>Activity 2 – Example Answer, Medium</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8" name="Content Placeholder 3"/>
          <p:cNvSpPr>
            <a:spLocks noGrp="1"/>
          </p:cNvSpPr>
          <p:nvPr>
            <p:ph idx="1"/>
          </p:nvPr>
        </p:nvSpPr>
        <p:spPr>
          <a:xfrm>
            <a:off x="457200" y="1600201"/>
            <a:ext cx="8219256" cy="1292662"/>
          </a:xfrm>
        </p:spPr>
        <p:txBody>
          <a:bodyPr>
            <a:spAutoFit/>
          </a:bodyPr>
          <a:lstStyle/>
          <a:p>
            <a:pPr marL="361950" indent="-361950">
              <a:buNone/>
            </a:pPr>
            <a:r>
              <a:rPr lang="en-GB" dirty="0"/>
              <a:t>b) The program asks the user to enter a number.  The program then outputs the 12 times table for that number, e.g. if they enter 5 it displays 5, 10, 15 etc.</a:t>
            </a:r>
          </a:p>
        </p:txBody>
      </p:sp>
      <p:sp>
        <p:nvSpPr>
          <p:cNvPr id="9" name="Rectangle 8"/>
          <p:cNvSpPr/>
          <p:nvPr/>
        </p:nvSpPr>
        <p:spPr>
          <a:xfrm>
            <a:off x="535410" y="3212976"/>
            <a:ext cx="7992888" cy="1345818"/>
          </a:xfrm>
          <a:prstGeom prst="rect">
            <a:avLst/>
          </a:prstGeom>
        </p:spPr>
        <p:txBody>
          <a:bodyPr wrap="square">
            <a:spAutoFit/>
          </a:bodyPr>
          <a:lstStyle/>
          <a:p>
            <a:pPr>
              <a:lnSpc>
                <a:spcPct val="114000"/>
              </a:lnSpc>
            </a:pPr>
            <a:r>
              <a:rPr lang="en-GB" dirty="0">
                <a:latin typeface="Courier New" panose="02070309020205020404" pitchFamily="49" charset="0"/>
                <a:cs typeface="Courier New" panose="02070309020205020404" pitchFamily="49" charset="0"/>
              </a:rPr>
              <a:t>number = input(“Enter a number”)</a:t>
            </a:r>
          </a:p>
          <a:p>
            <a:pPr>
              <a:lnSpc>
                <a:spcPct val="114000"/>
              </a:lnSpc>
            </a:pPr>
            <a:r>
              <a:rPr lang="en-GB" dirty="0">
                <a:latin typeface="Courier New" panose="02070309020205020404" pitchFamily="49" charset="0"/>
                <a:cs typeface="Courier New" panose="02070309020205020404" pitchFamily="49" charset="0"/>
              </a:rPr>
              <a:t>for x = 1 to 12</a:t>
            </a:r>
          </a:p>
          <a:p>
            <a:pPr>
              <a:lnSpc>
                <a:spcPct val="114000"/>
              </a:lnSpc>
            </a:pPr>
            <a:r>
              <a:rPr lang="en-GB" dirty="0">
                <a:latin typeface="Courier New" panose="02070309020205020404" pitchFamily="49" charset="0"/>
                <a:cs typeface="Courier New" panose="02070309020205020404" pitchFamily="49" charset="0"/>
              </a:rPr>
              <a:t>	print(x * number)</a:t>
            </a:r>
          </a:p>
          <a:p>
            <a:pPr>
              <a:lnSpc>
                <a:spcPct val="114000"/>
              </a:lnSpc>
            </a:pPr>
            <a:r>
              <a:rPr lang="en-GB" dirty="0">
                <a:latin typeface="Courier New" panose="02070309020205020404" pitchFamily="49" charset="0"/>
                <a:cs typeface="Courier New" panose="02070309020205020404" pitchFamily="49" charset="0"/>
              </a:rPr>
              <a:t>next x</a:t>
            </a:r>
          </a:p>
        </p:txBody>
      </p:sp>
    </p:spTree>
    <p:extLst>
      <p:ext uri="{BB962C8B-B14F-4D97-AF65-F5344CB8AC3E}">
        <p14:creationId xmlns:p14="http://schemas.microsoft.com/office/powerpoint/2010/main" val="704704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r>
              <a:rPr lang="en-GB" dirty="0" smtClean="0"/>
              <a:t>Activity 2 – Example Answer, Medium</a:t>
            </a:r>
            <a:endParaRPr lang="en-GB" dirty="0"/>
          </a:p>
        </p:txBody>
      </p:sp>
      <p:sp>
        <p:nvSpPr>
          <p:cNvPr id="5"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7" name="Content Placeholder 3"/>
          <p:cNvSpPr>
            <a:spLocks noGrp="1"/>
          </p:cNvSpPr>
          <p:nvPr>
            <p:ph idx="1"/>
          </p:nvPr>
        </p:nvSpPr>
        <p:spPr>
          <a:xfrm>
            <a:off x="457200" y="1600201"/>
            <a:ext cx="8219256" cy="1692771"/>
          </a:xfrm>
        </p:spPr>
        <p:txBody>
          <a:bodyPr>
            <a:spAutoFit/>
          </a:bodyPr>
          <a:lstStyle/>
          <a:p>
            <a:pPr marL="361950" indent="-361950">
              <a:buNone/>
            </a:pPr>
            <a:r>
              <a:rPr lang="en-GB" dirty="0"/>
              <a:t>c) The program asks the user for 2 numbers and a symbol (+, -, /, * or ^).  The program then outputs the calculation based on the symbol, e.g. if 2, 3 and + were entered it would output 2 + 3 = 5.</a:t>
            </a:r>
          </a:p>
        </p:txBody>
      </p:sp>
      <p:sp>
        <p:nvSpPr>
          <p:cNvPr id="8" name="Rectangle 7"/>
          <p:cNvSpPr/>
          <p:nvPr/>
        </p:nvSpPr>
        <p:spPr>
          <a:xfrm>
            <a:off x="539552" y="3429000"/>
            <a:ext cx="7992888" cy="2302875"/>
          </a:xfrm>
          <a:prstGeom prst="rect">
            <a:avLst/>
          </a:prstGeom>
        </p:spPr>
        <p:txBody>
          <a:bodyPr wrap="square">
            <a:spAutoFit/>
          </a:bodyPr>
          <a:lstStyle/>
          <a:p>
            <a:pPr>
              <a:lnSpc>
                <a:spcPct val="114000"/>
              </a:lnSpc>
            </a:pPr>
            <a:r>
              <a:rPr lang="en-GB" dirty="0">
                <a:latin typeface="Courier New" panose="02070309020205020404" pitchFamily="49" charset="0"/>
                <a:cs typeface="Courier New" panose="02070309020205020404" pitchFamily="49" charset="0"/>
              </a:rPr>
              <a:t>num1 = input(“Enter a number”)</a:t>
            </a:r>
          </a:p>
          <a:p>
            <a:pPr>
              <a:lnSpc>
                <a:spcPct val="114000"/>
              </a:lnSpc>
            </a:pPr>
            <a:r>
              <a:rPr lang="en-GB" dirty="0">
                <a:latin typeface="Courier New" panose="02070309020205020404" pitchFamily="49" charset="0"/>
                <a:cs typeface="Courier New" panose="02070309020205020404" pitchFamily="49" charset="0"/>
              </a:rPr>
              <a:t>num2 = input(“Enter a number”)</a:t>
            </a:r>
          </a:p>
          <a:p>
            <a:pPr>
              <a:lnSpc>
                <a:spcPct val="114000"/>
              </a:lnSpc>
            </a:pPr>
            <a:r>
              <a:rPr lang="en-GB" dirty="0">
                <a:latin typeface="Courier New" panose="02070309020205020404" pitchFamily="49" charset="0"/>
                <a:cs typeface="Courier New" panose="02070309020205020404" pitchFamily="49" charset="0"/>
              </a:rPr>
              <a:t>symbol = input(“Enter a symbol”)</a:t>
            </a:r>
          </a:p>
          <a:p>
            <a:pPr>
              <a:lnSpc>
                <a:spcPct val="114000"/>
              </a:lnSpc>
            </a:pPr>
            <a:r>
              <a:rPr lang="en-GB" dirty="0">
                <a:latin typeface="Courier New" panose="02070309020205020404" pitchFamily="49" charset="0"/>
                <a:cs typeface="Courier New" panose="02070309020205020404" pitchFamily="49" charset="0"/>
              </a:rPr>
              <a:t>if symbol == “+” then</a:t>
            </a:r>
          </a:p>
          <a:p>
            <a:pPr>
              <a:lnSpc>
                <a:spcPct val="114000"/>
              </a:lnSpc>
            </a:pPr>
            <a:r>
              <a:rPr lang="en-GB" dirty="0">
                <a:latin typeface="Courier New" panose="02070309020205020404" pitchFamily="49" charset="0"/>
                <a:cs typeface="Courier New" panose="02070309020205020404" pitchFamily="49" charset="0"/>
              </a:rPr>
              <a:t>	print(num1 + num2)</a:t>
            </a:r>
          </a:p>
          <a:p>
            <a:pPr>
              <a:lnSpc>
                <a:spcPct val="114000"/>
              </a:lnSpc>
            </a:pPr>
            <a:r>
              <a:rPr lang="en-GB" dirty="0" err="1">
                <a:latin typeface="Courier New" panose="02070309020205020404" pitchFamily="49" charset="0"/>
                <a:cs typeface="Courier New" panose="02070309020205020404" pitchFamily="49" charset="0"/>
              </a:rPr>
              <a:t>elseif</a:t>
            </a:r>
            <a:r>
              <a:rPr lang="en-GB" dirty="0">
                <a:latin typeface="Courier New" panose="02070309020205020404" pitchFamily="49" charset="0"/>
                <a:cs typeface="Courier New" panose="02070309020205020404" pitchFamily="49" charset="0"/>
              </a:rPr>
              <a:t> symbol == “-” then</a:t>
            </a:r>
          </a:p>
          <a:p>
            <a:pPr>
              <a:lnSpc>
                <a:spcPct val="114000"/>
              </a:lnSpc>
            </a:pPr>
            <a:r>
              <a:rPr lang="en-GB" dirty="0">
                <a:latin typeface="Courier New" panose="02070309020205020404" pitchFamily="49" charset="0"/>
                <a:cs typeface="Courier New" panose="02070309020205020404" pitchFamily="49" charset="0"/>
              </a:rPr>
              <a:t>	print(num1 – num2</a:t>
            </a:r>
            <a:r>
              <a:rPr lang="en-GB" dirty="0" smtClean="0">
                <a:latin typeface="Courier New" panose="02070309020205020404" pitchFamily="49" charset="0"/>
                <a:cs typeface="Courier New" panose="02070309020205020404" pitchFamily="49" charset="0"/>
              </a:rPr>
              <a:t>)</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5669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Activity 2 – Example Answer, Medium</a:t>
            </a:r>
          </a:p>
        </p:txBody>
      </p:sp>
      <p:sp>
        <p:nvSpPr>
          <p:cNvPr id="4" name="Rectangle 3"/>
          <p:cNvSpPr/>
          <p:nvPr/>
        </p:nvSpPr>
        <p:spPr>
          <a:xfrm>
            <a:off x="467544" y="1585367"/>
            <a:ext cx="4572000" cy="2662908"/>
          </a:xfrm>
          <a:prstGeom prst="rect">
            <a:avLst/>
          </a:prstGeom>
        </p:spPr>
        <p:txBody>
          <a:bodyPr>
            <a:spAutoFit/>
          </a:bodyPr>
          <a:lstStyle/>
          <a:p>
            <a:pPr>
              <a:lnSpc>
                <a:spcPct val="114000"/>
              </a:lnSpc>
            </a:pPr>
            <a:r>
              <a:rPr lang="en-GB" dirty="0" err="1">
                <a:latin typeface="Courier New" panose="02070309020205020404" pitchFamily="49" charset="0"/>
                <a:cs typeface="Courier New" panose="02070309020205020404" pitchFamily="49" charset="0"/>
              </a:rPr>
              <a:t>elseif</a:t>
            </a:r>
            <a:r>
              <a:rPr lang="en-GB" dirty="0">
                <a:latin typeface="Courier New" panose="02070309020205020404" pitchFamily="49" charset="0"/>
                <a:cs typeface="Courier New" panose="02070309020205020404" pitchFamily="49" charset="0"/>
              </a:rPr>
              <a:t> symbol == “/” then</a:t>
            </a:r>
          </a:p>
          <a:p>
            <a:pPr>
              <a:lnSpc>
                <a:spcPct val="114000"/>
              </a:lnSpc>
            </a:pPr>
            <a:r>
              <a:rPr lang="en-GB" dirty="0">
                <a:latin typeface="Courier New" panose="02070309020205020404" pitchFamily="49" charset="0"/>
                <a:cs typeface="Courier New" panose="02070309020205020404" pitchFamily="49" charset="0"/>
              </a:rPr>
              <a:t>	print(num1 / num2)</a:t>
            </a:r>
          </a:p>
          <a:p>
            <a:r>
              <a:rPr lang="en-GB" dirty="0" err="1" smtClean="0">
                <a:latin typeface="Courier New" panose="02070309020205020404" pitchFamily="49" charset="0"/>
                <a:cs typeface="Courier New" panose="02070309020205020404" pitchFamily="49" charset="0"/>
              </a:rPr>
              <a:t>elseif</a:t>
            </a:r>
            <a:r>
              <a:rPr lang="en-GB" dirty="0" smtClean="0">
                <a:latin typeface="Courier New" panose="02070309020205020404" pitchFamily="49" charset="0"/>
                <a:cs typeface="Courier New" panose="02070309020205020404" pitchFamily="49" charset="0"/>
              </a:rPr>
              <a:t> </a:t>
            </a:r>
            <a:r>
              <a:rPr lang="en-GB" dirty="0">
                <a:latin typeface="Courier New" panose="02070309020205020404" pitchFamily="49" charset="0"/>
                <a:cs typeface="Courier New" panose="02070309020205020404" pitchFamily="49" charset="0"/>
              </a:rPr>
              <a:t>symbol == “*” then</a:t>
            </a:r>
          </a:p>
          <a:p>
            <a:r>
              <a:rPr lang="en-GB" dirty="0">
                <a:latin typeface="Courier New" panose="02070309020205020404" pitchFamily="49" charset="0"/>
                <a:cs typeface="Courier New" panose="02070309020205020404" pitchFamily="49" charset="0"/>
              </a:rPr>
              <a:t>	print(num1 * num2)</a:t>
            </a:r>
          </a:p>
          <a:p>
            <a:r>
              <a:rPr lang="en-GB" dirty="0" err="1" smtClean="0">
                <a:latin typeface="Courier New" panose="02070309020205020404" pitchFamily="49" charset="0"/>
                <a:cs typeface="Courier New" panose="02070309020205020404" pitchFamily="49" charset="0"/>
              </a:rPr>
              <a:t>elseif</a:t>
            </a:r>
            <a:r>
              <a:rPr lang="en-GB" dirty="0" smtClean="0">
                <a:latin typeface="Courier New" panose="02070309020205020404" pitchFamily="49" charset="0"/>
                <a:cs typeface="Courier New" panose="02070309020205020404" pitchFamily="49" charset="0"/>
              </a:rPr>
              <a:t> </a:t>
            </a:r>
            <a:r>
              <a:rPr lang="en-GB" dirty="0">
                <a:latin typeface="Courier New" panose="02070309020205020404" pitchFamily="49" charset="0"/>
                <a:cs typeface="Courier New" panose="02070309020205020404" pitchFamily="49" charset="0"/>
              </a:rPr>
              <a:t>symbol == “^” then</a:t>
            </a:r>
          </a:p>
          <a:p>
            <a:r>
              <a:rPr lang="en-GB" dirty="0">
                <a:latin typeface="Courier New" panose="02070309020205020404" pitchFamily="49" charset="0"/>
                <a:cs typeface="Courier New" panose="02070309020205020404" pitchFamily="49" charset="0"/>
              </a:rPr>
              <a:t>	print(num1 ^ num2)</a:t>
            </a:r>
          </a:p>
          <a:p>
            <a:r>
              <a:rPr lang="en-GB" dirty="0">
                <a:latin typeface="Courier New" panose="02070309020205020404" pitchFamily="49" charset="0"/>
                <a:cs typeface="Courier New" panose="02070309020205020404" pitchFamily="49" charset="0"/>
              </a:rPr>
              <a:t>Else</a:t>
            </a:r>
          </a:p>
          <a:p>
            <a:r>
              <a:rPr lang="en-GB" dirty="0">
                <a:latin typeface="Courier New" panose="02070309020205020404" pitchFamily="49" charset="0"/>
                <a:cs typeface="Courier New" panose="02070309020205020404" pitchFamily="49" charset="0"/>
              </a:rPr>
              <a:t>	print(“Invalid symbol”)</a:t>
            </a:r>
          </a:p>
          <a:p>
            <a:r>
              <a:rPr lang="en-GB" dirty="0" err="1">
                <a:latin typeface="Courier New" panose="02070309020205020404" pitchFamily="49" charset="0"/>
                <a:cs typeface="Courier New" panose="02070309020205020404" pitchFamily="49" charset="0"/>
              </a:rPr>
              <a:t>endif</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2375555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GB" dirty="0" smtClean="0"/>
              <a:t>Activity 2 – Example Answer, High</a:t>
            </a:r>
            <a:endParaRPr lang="en-GB" dirty="0"/>
          </a:p>
        </p:txBody>
      </p:sp>
      <p:sp>
        <p:nvSpPr>
          <p:cNvPr id="5"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7" name="Content Placeholder 3"/>
          <p:cNvSpPr>
            <a:spLocks noGrp="1"/>
          </p:cNvSpPr>
          <p:nvPr>
            <p:ph idx="1"/>
          </p:nvPr>
        </p:nvSpPr>
        <p:spPr>
          <a:xfrm>
            <a:off x="457200" y="1600201"/>
            <a:ext cx="8219256" cy="2517612"/>
          </a:xfrm>
        </p:spPr>
        <p:txBody>
          <a:bodyPr>
            <a:spAutoFit/>
          </a:bodyPr>
          <a:lstStyle/>
          <a:p>
            <a:pPr marL="361950" indent="-361950">
              <a:buNone/>
            </a:pPr>
            <a:r>
              <a:rPr lang="en-GB" dirty="0"/>
              <a:t>a) The amount of water in a fish tank, in litres, is calculated using the formulae:</a:t>
            </a:r>
          </a:p>
          <a:p>
            <a:pPr marL="714375"/>
            <a:r>
              <a:rPr lang="en-GB" sz="2400" dirty="0"/>
              <a:t>(height x width x depth) / </a:t>
            </a:r>
            <a:r>
              <a:rPr lang="en-GB" sz="2400" dirty="0" smtClean="0"/>
              <a:t>1000.</a:t>
            </a:r>
            <a:endParaRPr lang="en-GB" sz="2400" dirty="0"/>
          </a:p>
          <a:p>
            <a:pPr marL="714375"/>
            <a:r>
              <a:rPr lang="en-GB" sz="2400" dirty="0"/>
              <a:t>The program must take the height, width and depth as input and output a suitable message e.g. The tank holds 221.6 litres of water.</a:t>
            </a:r>
          </a:p>
        </p:txBody>
      </p:sp>
      <p:sp>
        <p:nvSpPr>
          <p:cNvPr id="8" name="Rectangle 7"/>
          <p:cNvSpPr/>
          <p:nvPr/>
        </p:nvSpPr>
        <p:spPr>
          <a:xfrm>
            <a:off x="539552" y="4221088"/>
            <a:ext cx="7992888" cy="1661609"/>
          </a:xfrm>
          <a:prstGeom prst="rect">
            <a:avLst/>
          </a:prstGeom>
        </p:spPr>
        <p:txBody>
          <a:bodyPr wrap="square">
            <a:spAutoFit/>
          </a:bodyPr>
          <a:lstStyle/>
          <a:p>
            <a:pPr>
              <a:lnSpc>
                <a:spcPct val="114000"/>
              </a:lnSpc>
            </a:pPr>
            <a:r>
              <a:rPr lang="en-GB" dirty="0">
                <a:latin typeface="Courier New" panose="02070309020205020404" pitchFamily="49" charset="0"/>
                <a:cs typeface="Courier New" panose="02070309020205020404" pitchFamily="49" charset="0"/>
              </a:rPr>
              <a:t>height = input(“Enter the tank height”)</a:t>
            </a:r>
          </a:p>
          <a:p>
            <a:pPr>
              <a:lnSpc>
                <a:spcPct val="114000"/>
              </a:lnSpc>
            </a:pPr>
            <a:r>
              <a:rPr lang="en-GB" dirty="0">
                <a:latin typeface="Courier New" panose="02070309020205020404" pitchFamily="49" charset="0"/>
                <a:cs typeface="Courier New" panose="02070309020205020404" pitchFamily="49" charset="0"/>
              </a:rPr>
              <a:t>width = input(“Enter the tank width”)</a:t>
            </a:r>
          </a:p>
          <a:p>
            <a:pPr>
              <a:lnSpc>
                <a:spcPct val="114000"/>
              </a:lnSpc>
            </a:pPr>
            <a:r>
              <a:rPr lang="en-GB" dirty="0">
                <a:latin typeface="Courier New" panose="02070309020205020404" pitchFamily="49" charset="0"/>
                <a:cs typeface="Courier New" panose="02070309020205020404" pitchFamily="49" charset="0"/>
              </a:rPr>
              <a:t>depth = input(“Enter the tank depth”)</a:t>
            </a:r>
          </a:p>
          <a:p>
            <a:pPr>
              <a:lnSpc>
                <a:spcPct val="114000"/>
              </a:lnSpc>
            </a:pPr>
            <a:r>
              <a:rPr lang="en-GB" dirty="0">
                <a:latin typeface="Courier New" panose="02070309020205020404" pitchFamily="49" charset="0"/>
                <a:cs typeface="Courier New" panose="02070309020205020404" pitchFamily="49" charset="0"/>
              </a:rPr>
              <a:t>water = (height * width * depth) / 1000</a:t>
            </a:r>
          </a:p>
          <a:p>
            <a:pPr>
              <a:lnSpc>
                <a:spcPct val="114000"/>
              </a:lnSpc>
            </a:pPr>
            <a:r>
              <a:rPr lang="en-GB" dirty="0">
                <a:latin typeface="Courier New" panose="02070309020205020404" pitchFamily="49" charset="0"/>
                <a:cs typeface="Courier New" panose="02070309020205020404" pitchFamily="49" charset="0"/>
              </a:rPr>
              <a:t>print “The tank holds “ &amp; water &amp; “ litres of water”</a:t>
            </a:r>
          </a:p>
        </p:txBody>
      </p:sp>
    </p:spTree>
    <p:extLst>
      <p:ext uri="{BB962C8B-B14F-4D97-AF65-F5344CB8AC3E}">
        <p14:creationId xmlns:p14="http://schemas.microsoft.com/office/powerpoint/2010/main" val="102794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GB" dirty="0" smtClean="0"/>
              <a:t>Activity 2 – Example Answer, High</a:t>
            </a:r>
            <a:endParaRPr lang="en-GB" dirty="0"/>
          </a:p>
        </p:txBody>
      </p:sp>
      <p:sp>
        <p:nvSpPr>
          <p:cNvPr id="5"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7" name="Content Placeholder 3"/>
          <p:cNvSpPr>
            <a:spLocks noGrp="1"/>
          </p:cNvSpPr>
          <p:nvPr>
            <p:ph idx="1"/>
          </p:nvPr>
        </p:nvSpPr>
        <p:spPr>
          <a:xfrm>
            <a:off x="457200" y="1600201"/>
            <a:ext cx="8219256" cy="892552"/>
          </a:xfrm>
        </p:spPr>
        <p:txBody>
          <a:bodyPr>
            <a:spAutoFit/>
          </a:bodyPr>
          <a:lstStyle/>
          <a:p>
            <a:pPr marL="361950" indent="-361950">
              <a:buNone/>
            </a:pPr>
            <a:r>
              <a:rPr lang="en-GB" dirty="0"/>
              <a:t>b) The program takes a number as input, and then outputs this many # </a:t>
            </a:r>
            <a:r>
              <a:rPr lang="en-GB" dirty="0" smtClean="0"/>
              <a:t>symbols.</a:t>
            </a:r>
            <a:endParaRPr lang="en-GB" dirty="0"/>
          </a:p>
        </p:txBody>
      </p:sp>
      <p:sp>
        <p:nvSpPr>
          <p:cNvPr id="8" name="Rectangle 7"/>
          <p:cNvSpPr/>
          <p:nvPr/>
        </p:nvSpPr>
        <p:spPr>
          <a:xfrm>
            <a:off x="539552" y="2852936"/>
            <a:ext cx="7992888" cy="1345818"/>
          </a:xfrm>
          <a:prstGeom prst="rect">
            <a:avLst/>
          </a:prstGeom>
        </p:spPr>
        <p:txBody>
          <a:bodyPr wrap="square">
            <a:spAutoFit/>
          </a:bodyPr>
          <a:lstStyle/>
          <a:p>
            <a:pPr>
              <a:lnSpc>
                <a:spcPct val="114000"/>
              </a:lnSpc>
            </a:pPr>
            <a:r>
              <a:rPr lang="en-GB" dirty="0">
                <a:latin typeface="Courier New" panose="02070309020205020404" pitchFamily="49" charset="0"/>
                <a:cs typeface="Courier New" panose="02070309020205020404" pitchFamily="49" charset="0"/>
              </a:rPr>
              <a:t>number = input(“Enter a number”)</a:t>
            </a:r>
          </a:p>
          <a:p>
            <a:pPr>
              <a:lnSpc>
                <a:spcPct val="114000"/>
              </a:lnSpc>
            </a:pPr>
            <a:r>
              <a:rPr lang="en-GB" dirty="0">
                <a:latin typeface="Courier New" panose="02070309020205020404" pitchFamily="49" charset="0"/>
                <a:cs typeface="Courier New" panose="02070309020205020404" pitchFamily="49" charset="0"/>
              </a:rPr>
              <a:t>for x = 0 to number</a:t>
            </a:r>
          </a:p>
          <a:p>
            <a:pPr>
              <a:lnSpc>
                <a:spcPct val="114000"/>
              </a:lnSpc>
            </a:pPr>
            <a:r>
              <a:rPr lang="en-GB" dirty="0">
                <a:latin typeface="Courier New" panose="02070309020205020404" pitchFamily="49" charset="0"/>
                <a:cs typeface="Courier New" panose="02070309020205020404" pitchFamily="49" charset="0"/>
              </a:rPr>
              <a:t>	print ”#”</a:t>
            </a:r>
          </a:p>
          <a:p>
            <a:pPr>
              <a:lnSpc>
                <a:spcPct val="114000"/>
              </a:lnSpc>
            </a:pPr>
            <a:r>
              <a:rPr lang="en-GB" dirty="0">
                <a:latin typeface="Courier New" panose="02070309020205020404" pitchFamily="49" charset="0"/>
                <a:cs typeface="Courier New" panose="02070309020205020404" pitchFamily="49" charset="0"/>
              </a:rPr>
              <a:t>next x</a:t>
            </a:r>
          </a:p>
        </p:txBody>
      </p:sp>
    </p:spTree>
    <p:extLst>
      <p:ext uri="{BB962C8B-B14F-4D97-AF65-F5344CB8AC3E}">
        <p14:creationId xmlns:p14="http://schemas.microsoft.com/office/powerpoint/2010/main" val="278003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GB" dirty="0" smtClean="0"/>
              <a:t>Activity 2 – Example Answer, High</a:t>
            </a:r>
            <a:endParaRPr lang="en-GB" dirty="0"/>
          </a:p>
        </p:txBody>
      </p:sp>
      <p:sp>
        <p:nvSpPr>
          <p:cNvPr id="5"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
        <p:nvSpPr>
          <p:cNvPr id="7" name="Content Placeholder 3"/>
          <p:cNvSpPr>
            <a:spLocks noGrp="1"/>
          </p:cNvSpPr>
          <p:nvPr>
            <p:ph idx="1"/>
          </p:nvPr>
        </p:nvSpPr>
        <p:spPr>
          <a:xfrm>
            <a:off x="457200" y="1600201"/>
            <a:ext cx="8219256" cy="1692771"/>
          </a:xfrm>
        </p:spPr>
        <p:txBody>
          <a:bodyPr>
            <a:spAutoFit/>
          </a:bodyPr>
          <a:lstStyle/>
          <a:p>
            <a:pPr marL="361950" indent="-361950">
              <a:buNone/>
            </a:pPr>
            <a:r>
              <a:rPr lang="en-GB" dirty="0"/>
              <a:t>c) A program asks the user to input a whole number.  If the user enters an invalid input (e.g. a decimal number) then it tells them their input is invalid and asks for the input again.</a:t>
            </a:r>
          </a:p>
        </p:txBody>
      </p:sp>
      <p:sp>
        <p:nvSpPr>
          <p:cNvPr id="8" name="Rectangle 7"/>
          <p:cNvSpPr/>
          <p:nvPr/>
        </p:nvSpPr>
        <p:spPr>
          <a:xfrm>
            <a:off x="539552" y="3363957"/>
            <a:ext cx="7992888" cy="2585323"/>
          </a:xfrm>
          <a:prstGeom prst="rect">
            <a:avLst/>
          </a:prstGeom>
        </p:spPr>
        <p:txBody>
          <a:bodyPr wrap="square">
            <a:spAutoFit/>
          </a:bodyPr>
          <a:lstStyle/>
          <a:p>
            <a:r>
              <a:rPr lang="en-GB" dirty="0">
                <a:latin typeface="Courier New" panose="02070309020205020404" pitchFamily="49" charset="0"/>
                <a:cs typeface="Courier New" panose="02070309020205020404" pitchFamily="49" charset="0"/>
              </a:rPr>
              <a:t>do</a:t>
            </a:r>
          </a:p>
          <a:p>
            <a:r>
              <a:rPr lang="en-GB" dirty="0">
                <a:latin typeface="Courier New" panose="02070309020205020404" pitchFamily="49" charset="0"/>
                <a:cs typeface="Courier New" panose="02070309020205020404" pitchFamily="49" charset="0"/>
              </a:rPr>
              <a:t>	number = input(“Enter a whole number”)</a:t>
            </a:r>
          </a:p>
          <a:p>
            <a:r>
              <a:rPr lang="en-GB" dirty="0">
                <a:latin typeface="Courier New" panose="02070309020205020404" pitchFamily="49" charset="0"/>
                <a:cs typeface="Courier New" panose="02070309020205020404" pitchFamily="49" charset="0"/>
              </a:rPr>
              <a:t>	check = number MOD 2</a:t>
            </a:r>
          </a:p>
          <a:p>
            <a:r>
              <a:rPr lang="en-GB" dirty="0">
                <a:latin typeface="Courier New" panose="02070309020205020404" pitchFamily="49" charset="0"/>
                <a:cs typeface="Courier New" panose="02070309020205020404" pitchFamily="49" charset="0"/>
              </a:rPr>
              <a:t>	if check == 1 then</a:t>
            </a:r>
          </a:p>
          <a:p>
            <a:r>
              <a:rPr lang="en-GB" dirty="0">
                <a:latin typeface="Courier New" panose="02070309020205020404" pitchFamily="49" charset="0"/>
                <a:cs typeface="Courier New" panose="02070309020205020404" pitchFamily="49" charset="0"/>
              </a:rPr>
              <a:t>		print(“This is a whole number”)</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wholeNumber</a:t>
            </a:r>
            <a:r>
              <a:rPr lang="en-GB" dirty="0">
                <a:latin typeface="Courier New" panose="02070309020205020404" pitchFamily="49" charset="0"/>
                <a:cs typeface="Courier New" panose="02070309020205020404" pitchFamily="49" charset="0"/>
              </a:rPr>
              <a:t> = true</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elseif</a:t>
            </a:r>
            <a:r>
              <a:rPr lang="en-GB" dirty="0">
                <a:latin typeface="Courier New" panose="02070309020205020404" pitchFamily="49" charset="0"/>
                <a:cs typeface="Courier New" panose="02070309020205020404" pitchFamily="49" charset="0"/>
              </a:rPr>
              <a:t> check == 0 then</a:t>
            </a:r>
          </a:p>
          <a:p>
            <a:r>
              <a:rPr lang="en-GB" dirty="0">
                <a:latin typeface="Courier New" panose="02070309020205020404" pitchFamily="49" charset="0"/>
                <a:cs typeface="Courier New" panose="02070309020205020404" pitchFamily="49" charset="0"/>
              </a:rPr>
              <a:t>		print(“This is a whole number”)</a:t>
            </a:r>
          </a:p>
          <a:p>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wholeNumber</a:t>
            </a:r>
            <a:r>
              <a:rPr lang="en-GB" dirty="0">
                <a:latin typeface="Courier New" panose="02070309020205020404" pitchFamily="49" charset="0"/>
                <a:cs typeface="Courier New" panose="02070309020205020404" pitchFamily="49" charset="0"/>
              </a:rPr>
              <a:t> = </a:t>
            </a:r>
            <a:r>
              <a:rPr lang="en-GB" dirty="0" smtClean="0">
                <a:latin typeface="Courier New" panose="02070309020205020404" pitchFamily="49" charset="0"/>
                <a:cs typeface="Courier New" panose="02070309020205020404" pitchFamily="49" charset="0"/>
              </a:rPr>
              <a:t>true</a:t>
            </a:r>
            <a:endParaRPr lang="en-GB"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38448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Example Answer, High</a:t>
            </a:r>
          </a:p>
        </p:txBody>
      </p:sp>
      <p:sp>
        <p:nvSpPr>
          <p:cNvPr id="5" name="Content Placeholder 3"/>
          <p:cNvSpPr>
            <a:spLocks noGrp="1"/>
          </p:cNvSpPr>
          <p:nvPr>
            <p:ph idx="1"/>
          </p:nvPr>
        </p:nvSpPr>
        <p:spPr>
          <a:xfrm>
            <a:off x="457200" y="1600201"/>
            <a:ext cx="8435280" cy="1698927"/>
          </a:xfrm>
        </p:spPr>
        <p:txBody>
          <a:bodyPr wrap="square">
            <a:spAutoFit/>
          </a:bodyPr>
          <a:lstStyle/>
          <a:p>
            <a:pPr marL="0" indent="0">
              <a:buNone/>
            </a:pPr>
            <a:r>
              <a:rPr lang="en-GB" sz="1800" dirty="0">
                <a:latin typeface="Courier New" panose="02070309020205020404" pitchFamily="49" charset="0"/>
                <a:cs typeface="Courier New" panose="02070309020205020404" pitchFamily="49" charset="0"/>
              </a:rPr>
              <a:t>	else</a:t>
            </a:r>
          </a:p>
          <a:p>
            <a:pPr marL="0" indent="0">
              <a:buNone/>
            </a:pPr>
            <a:r>
              <a:rPr lang="en-GB" sz="1800" dirty="0">
                <a:latin typeface="Courier New" panose="02070309020205020404" pitchFamily="49" charset="0"/>
                <a:cs typeface="Courier New" panose="02070309020205020404" pitchFamily="49" charset="0"/>
              </a:rPr>
              <a:t>		print(“This is NOT a whole number, try again!”)</a:t>
            </a:r>
          </a:p>
          <a:p>
            <a:pPr marL="0" indent="0">
              <a:buNone/>
            </a:pPr>
            <a:r>
              <a:rPr lang="en-GB" sz="1800" dirty="0">
                <a:latin typeface="Courier New" panose="02070309020205020404" pitchFamily="49" charset="0"/>
                <a:cs typeface="Courier New" panose="02070309020205020404" pitchFamily="49" charset="0"/>
              </a:rPr>
              <a:t>	</a:t>
            </a:r>
            <a:r>
              <a:rPr lang="en-GB" sz="1800" dirty="0" err="1" smtClean="0">
                <a:latin typeface="Courier New" panose="02070309020205020404" pitchFamily="49" charset="0"/>
                <a:cs typeface="Courier New" panose="02070309020205020404" pitchFamily="49" charset="0"/>
              </a:rPr>
              <a:t>endif</a:t>
            </a:r>
            <a:endParaRPr lang="en-GB" sz="1800" dirty="0" smtClean="0">
              <a:latin typeface="Courier New" panose="02070309020205020404" pitchFamily="49" charset="0"/>
              <a:cs typeface="Courier New" panose="02070309020205020404" pitchFamily="49" charset="0"/>
            </a:endParaRPr>
          </a:p>
          <a:p>
            <a:pPr marL="0" indent="0">
              <a:buNone/>
            </a:pPr>
            <a:endParaRPr lang="en-GB" sz="1800" dirty="0">
              <a:latin typeface="Courier New" panose="02070309020205020404" pitchFamily="49" charset="0"/>
              <a:cs typeface="Courier New" panose="02070309020205020404" pitchFamily="49" charset="0"/>
            </a:endParaRPr>
          </a:p>
          <a:p>
            <a:pPr marL="0" indent="0">
              <a:buNone/>
            </a:pPr>
            <a:r>
              <a:rPr lang="en-GB" sz="1800" dirty="0">
                <a:latin typeface="Courier New" panose="02070309020205020404" pitchFamily="49" charset="0"/>
                <a:cs typeface="Courier New" panose="02070309020205020404" pitchFamily="49" charset="0"/>
              </a:rPr>
              <a:t>until </a:t>
            </a:r>
            <a:r>
              <a:rPr lang="en-GB" sz="1800" dirty="0" err="1">
                <a:latin typeface="Courier New" panose="02070309020205020404" pitchFamily="49" charset="0"/>
                <a:cs typeface="Courier New" panose="02070309020205020404" pitchFamily="49" charset="0"/>
              </a:rPr>
              <a:t>wholeNumber</a:t>
            </a:r>
            <a:r>
              <a:rPr lang="en-GB" sz="1800" dirty="0">
                <a:latin typeface="Courier New" panose="02070309020205020404" pitchFamily="49" charset="0"/>
                <a:cs typeface="Courier New" panose="02070309020205020404" pitchFamily="49" charset="0"/>
              </a:rPr>
              <a:t> == </a:t>
            </a:r>
            <a:r>
              <a:rPr lang="en-GB" sz="1800" dirty="0" smtClean="0">
                <a:latin typeface="Courier New" panose="02070309020205020404" pitchFamily="49" charset="0"/>
                <a:cs typeface="Courier New" panose="02070309020205020404" pitchFamily="49" charset="0"/>
              </a:rPr>
              <a:t>true</a:t>
            </a:r>
            <a:endParaRPr lang="en-GB" sz="18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9391287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a:xfrm>
            <a:off x="457200" y="1600201"/>
            <a:ext cx="8229600" cy="604663"/>
          </a:xfrm>
        </p:spPr>
        <p:txBody>
          <a:bodyPr>
            <a:normAutofit/>
          </a:bodyPr>
          <a:lstStyle/>
          <a:p>
            <a:r>
              <a:rPr lang="en-GB" dirty="0"/>
              <a:t>What are the symbols used in flowcharts</a:t>
            </a:r>
            <a:r>
              <a:rPr lang="en-GB" dirty="0" smtClean="0"/>
              <a:t>?</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GB" sz="4000" dirty="0"/>
          </a:p>
        </p:txBody>
      </p:sp>
      <p:sp>
        <p:nvSpPr>
          <p:cNvPr id="4" name="Rectangle 3"/>
          <p:cNvSpPr/>
          <p:nvPr/>
        </p:nvSpPr>
        <p:spPr>
          <a:xfrm>
            <a:off x="467544" y="2132856"/>
            <a:ext cx="7992888" cy="892552"/>
          </a:xfrm>
          <a:prstGeom prst="rect">
            <a:avLst/>
          </a:prstGeom>
        </p:spPr>
        <p:txBody>
          <a:bodyPr wrap="square">
            <a:spAutoFit/>
          </a:bodyPr>
          <a:lstStyle/>
          <a:p>
            <a:pPr marL="361950" indent="-361950">
              <a:buFont typeface="Arial" panose="020B0604020202020204" pitchFamily="34" charset="0"/>
              <a:buChar char="•"/>
            </a:pPr>
            <a:r>
              <a:rPr lang="en-GB" sz="2600" dirty="0">
                <a:latin typeface="Arial" panose="020B0604020202020204" pitchFamily="34" charset="0"/>
                <a:cs typeface="Arial" panose="020B0604020202020204" pitchFamily="34" charset="0"/>
              </a:rPr>
              <a:t>What are the differences between </a:t>
            </a:r>
            <a:r>
              <a:rPr lang="en-GB" sz="2600" dirty="0" err="1">
                <a:latin typeface="Arial" panose="020B0604020202020204" pitchFamily="34" charset="0"/>
                <a:cs typeface="Arial" panose="020B0604020202020204" pitchFamily="34" charset="0"/>
              </a:rPr>
              <a:t>pseudocode</a:t>
            </a:r>
            <a:r>
              <a:rPr lang="en-GB" sz="2600" dirty="0">
                <a:latin typeface="Arial" panose="020B0604020202020204" pitchFamily="34" charset="0"/>
                <a:cs typeface="Arial" panose="020B0604020202020204" pitchFamily="34" charset="0"/>
              </a:rPr>
              <a:t> and programming code?</a:t>
            </a:r>
          </a:p>
        </p:txBody>
      </p:sp>
    </p:spTree>
    <p:extLst>
      <p:ext uri="{BB962C8B-B14F-4D97-AF65-F5344CB8AC3E}">
        <p14:creationId xmlns:p14="http://schemas.microsoft.com/office/powerpoint/2010/main" val="1255543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5"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Be able to produce an algorithm using a </a:t>
            </a:r>
            <a:r>
              <a:rPr lang="en-GB" dirty="0" smtClean="0"/>
              <a:t>flowchart.</a:t>
            </a:r>
            <a:endParaRPr lang="en-GB" dirty="0"/>
          </a:p>
          <a:p>
            <a:r>
              <a:rPr lang="en-GB" dirty="0"/>
              <a:t>Be able to produce an algorithm using </a:t>
            </a:r>
            <a:r>
              <a:rPr lang="en-GB" dirty="0" err="1" smtClean="0"/>
              <a:t>pseudocode</a:t>
            </a:r>
            <a:r>
              <a:rPr lang="en-GB" dirty="0" smtClean="0"/>
              <a:t>.</a:t>
            </a:r>
            <a:endParaRPr lang="en-GB" sz="3200" dirty="0"/>
          </a:p>
        </p:txBody>
      </p:sp>
    </p:spTree>
    <p:extLst>
      <p:ext uri="{BB962C8B-B14F-4D97-AF65-F5344CB8AC3E}">
        <p14:creationId xmlns:p14="http://schemas.microsoft.com/office/powerpoint/2010/main" val="1443957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an algorithm?</a:t>
            </a:r>
            <a:endParaRPr lang="en-GB" dirty="0"/>
          </a:p>
        </p:txBody>
      </p:sp>
      <p:sp>
        <p:nvSpPr>
          <p:cNvPr id="3" name="Text Placeholder 2"/>
          <p:cNvSpPr>
            <a:spLocks noGrp="1"/>
          </p:cNvSpPr>
          <p:nvPr>
            <p:ph idx="1"/>
          </p:nvPr>
        </p:nvSpPr>
        <p:spPr/>
        <p:txBody>
          <a:bodyPr/>
          <a:lstStyle/>
          <a:p>
            <a:pPr marL="0" indent="0">
              <a:buNone/>
            </a:pPr>
            <a:r>
              <a:rPr lang="en-GB" sz="2400" dirty="0" smtClean="0"/>
              <a:t>IF Age == 14 THEN</a:t>
            </a:r>
          </a:p>
          <a:p>
            <a:pPr marL="457200" lvl="1" indent="0">
              <a:buNone/>
            </a:pPr>
            <a:r>
              <a:rPr lang="en-GB" sz="2000" dirty="0" smtClean="0"/>
              <a:t>Stand up</a:t>
            </a:r>
          </a:p>
          <a:p>
            <a:pPr marL="0" indent="0">
              <a:buNone/>
            </a:pPr>
            <a:r>
              <a:rPr lang="en-GB" sz="2400" dirty="0" smtClean="0"/>
              <a:t>ELSEIF Age == 15 THEN</a:t>
            </a:r>
          </a:p>
          <a:p>
            <a:pPr marL="457200" lvl="1" indent="0">
              <a:buNone/>
            </a:pPr>
            <a:r>
              <a:rPr lang="en-GB" sz="2000" dirty="0" smtClean="0"/>
              <a:t>Clap</a:t>
            </a:r>
          </a:p>
          <a:p>
            <a:pPr marL="0" indent="0">
              <a:buNone/>
            </a:pPr>
            <a:r>
              <a:rPr lang="en-GB" sz="2400" dirty="0" err="1" smtClean="0"/>
              <a:t>ElSEIF</a:t>
            </a:r>
            <a:r>
              <a:rPr lang="en-GB" sz="2400" dirty="0" smtClean="0"/>
              <a:t> Age == 16 THEN</a:t>
            </a:r>
          </a:p>
          <a:p>
            <a:pPr marL="457200" lvl="1" indent="0">
              <a:buNone/>
            </a:pPr>
            <a:r>
              <a:rPr lang="en-GB" sz="2000" dirty="0" smtClean="0"/>
              <a:t>Sing a song</a:t>
            </a:r>
          </a:p>
          <a:p>
            <a:pPr marL="0" indent="0">
              <a:buNone/>
            </a:pPr>
            <a:r>
              <a:rPr lang="en-GB" sz="2400" dirty="0" smtClean="0"/>
              <a:t>ELSE </a:t>
            </a:r>
          </a:p>
          <a:p>
            <a:pPr marL="457200" lvl="1" indent="0">
              <a:buNone/>
            </a:pPr>
            <a:r>
              <a:rPr lang="en-GB" sz="2000" dirty="0" smtClean="0"/>
              <a:t>Sit on the floor</a:t>
            </a:r>
          </a:p>
          <a:p>
            <a:pPr marL="0" indent="0">
              <a:buNone/>
            </a:pPr>
            <a:r>
              <a:rPr lang="en-GB" sz="2400" dirty="0" smtClean="0"/>
              <a:t>END IF</a:t>
            </a:r>
          </a:p>
          <a:p>
            <a:endParaRPr lang="en-GB" sz="2400" dirty="0"/>
          </a:p>
        </p:txBody>
      </p:sp>
    </p:spTree>
    <p:extLst>
      <p:ext uri="{BB962C8B-B14F-4D97-AF65-F5344CB8AC3E}">
        <p14:creationId xmlns:p14="http://schemas.microsoft.com/office/powerpoint/2010/main" val="13894598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a:xfrm>
            <a:off x="457200" y="1600201"/>
            <a:ext cx="8229600" cy="3196951"/>
          </a:xfrm>
        </p:spPr>
        <p:txBody>
          <a:bodyPr>
            <a:normAutofit/>
          </a:bodyPr>
          <a:lstStyle/>
          <a:p>
            <a:pPr lvl="0"/>
            <a:r>
              <a:rPr lang="en-GB" b="1" dirty="0"/>
              <a:t>Algorithm</a:t>
            </a:r>
            <a:r>
              <a:rPr lang="en-GB" dirty="0"/>
              <a:t> – the series of steps to solve a problem or perform an </a:t>
            </a:r>
            <a:r>
              <a:rPr lang="en-GB" dirty="0" smtClean="0"/>
              <a:t>action.</a:t>
            </a:r>
            <a:endParaRPr lang="en-GB" dirty="0"/>
          </a:p>
          <a:p>
            <a:pPr lvl="0"/>
            <a:r>
              <a:rPr lang="en-GB" b="1" dirty="0"/>
              <a:t>Flowchart</a:t>
            </a:r>
            <a:r>
              <a:rPr lang="en-GB" dirty="0"/>
              <a:t> – a diagram that shows the inputs, outputs and processes in an </a:t>
            </a:r>
            <a:r>
              <a:rPr lang="en-GB" dirty="0" smtClean="0"/>
              <a:t>algorithms.</a:t>
            </a:r>
            <a:endParaRPr lang="en-GB" dirty="0"/>
          </a:p>
          <a:p>
            <a:pPr lvl="0"/>
            <a:r>
              <a:rPr lang="en-GB" b="1" dirty="0"/>
              <a:t>Process</a:t>
            </a:r>
            <a:r>
              <a:rPr lang="en-GB" dirty="0"/>
              <a:t> – an action that takes </a:t>
            </a:r>
            <a:r>
              <a:rPr lang="en-GB" dirty="0" smtClean="0"/>
              <a:t>place.</a:t>
            </a:r>
            <a:endParaRPr lang="en-GB" dirty="0"/>
          </a:p>
          <a:p>
            <a:r>
              <a:rPr lang="en-GB" b="1" dirty="0" err="1"/>
              <a:t>Pseudocode</a:t>
            </a:r>
            <a:r>
              <a:rPr lang="en-GB" dirty="0"/>
              <a:t> – simplified programming code that is not language specific, used to design </a:t>
            </a:r>
            <a:r>
              <a:rPr lang="en-GB" dirty="0" smtClean="0"/>
              <a:t>algorithms.</a:t>
            </a:r>
            <a:endParaRPr lang="en-GB" dirty="0"/>
          </a:p>
        </p:txBody>
      </p:sp>
    </p:spTree>
    <p:extLst>
      <p:ext uri="{BB962C8B-B14F-4D97-AF65-F5344CB8AC3E}">
        <p14:creationId xmlns:p14="http://schemas.microsoft.com/office/powerpoint/2010/main" val="1688549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Flow charts</a:t>
            </a:r>
            <a:endParaRPr lang="en-GB" dirty="0"/>
          </a:p>
        </p:txBody>
      </p:sp>
      <p:sp>
        <p:nvSpPr>
          <p:cNvPr id="4" name="Text Placeholder 3"/>
          <p:cNvSpPr>
            <a:spLocks noGrp="1"/>
          </p:cNvSpPr>
          <p:nvPr>
            <p:ph idx="1"/>
          </p:nvPr>
        </p:nvSpPr>
        <p:spPr/>
        <p:txBody>
          <a:bodyPr>
            <a:normAutofit/>
          </a:bodyPr>
          <a:lstStyle/>
          <a:p>
            <a:r>
              <a:rPr lang="en-GB" dirty="0" smtClean="0"/>
              <a:t>A flowchart can be used to represent an algorithm.</a:t>
            </a:r>
          </a:p>
          <a:p>
            <a:r>
              <a:rPr lang="en-GB" dirty="0" smtClean="0"/>
              <a:t>It shows the data that is input, and output.</a:t>
            </a:r>
          </a:p>
          <a:p>
            <a:r>
              <a:rPr lang="en-GB" dirty="0" smtClean="0"/>
              <a:t>It shows the processes (actions) that take place.</a:t>
            </a:r>
          </a:p>
          <a:p>
            <a:r>
              <a:rPr lang="en-GB" dirty="0" smtClean="0"/>
              <a:t>It shows the decisions and repetitions that take place.</a:t>
            </a:r>
          </a:p>
          <a:p>
            <a:r>
              <a:rPr lang="en-GB" dirty="0" smtClean="0"/>
              <a:t>Lines are used to show the flow of control. </a:t>
            </a:r>
          </a:p>
          <a:p>
            <a:r>
              <a:rPr lang="en-GB" dirty="0" smtClean="0"/>
              <a:t>Set shapes are used to represent different functions.</a:t>
            </a:r>
          </a:p>
        </p:txBody>
      </p:sp>
    </p:spTree>
    <p:extLst>
      <p:ext uri="{BB962C8B-B14F-4D97-AF65-F5344CB8AC3E}">
        <p14:creationId xmlns:p14="http://schemas.microsoft.com/office/powerpoint/2010/main" val="194103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Flow chart symbols</a:t>
            </a:r>
            <a:endParaRPr lang="en-GB" dirty="0"/>
          </a:p>
        </p:txBody>
      </p:sp>
      <p:sp>
        <p:nvSpPr>
          <p:cNvPr id="5" name="Flowchart: Terminator 4"/>
          <p:cNvSpPr/>
          <p:nvPr/>
        </p:nvSpPr>
        <p:spPr>
          <a:xfrm>
            <a:off x="1042120" y="1700808"/>
            <a:ext cx="2386608" cy="648072"/>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Start/End</a:t>
            </a:r>
            <a:endParaRPr lang="en-GB" dirty="0">
              <a:latin typeface="Arial" panose="020B0604020202020204" pitchFamily="34" charset="0"/>
              <a:cs typeface="Arial" panose="020B0604020202020204" pitchFamily="34" charset="0"/>
            </a:endParaRPr>
          </a:p>
        </p:txBody>
      </p:sp>
      <p:sp>
        <p:nvSpPr>
          <p:cNvPr id="6" name="Rectangle 5"/>
          <p:cNvSpPr/>
          <p:nvPr/>
        </p:nvSpPr>
        <p:spPr>
          <a:xfrm>
            <a:off x="4714528" y="1556792"/>
            <a:ext cx="2808312" cy="792088"/>
          </a:xfrm>
          <a:prstGeom prst="rect">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Process</a:t>
            </a:r>
            <a:endParaRPr lang="en-GB" dirty="0">
              <a:latin typeface="Arial" panose="020B0604020202020204" pitchFamily="34" charset="0"/>
              <a:cs typeface="Arial" panose="020B0604020202020204" pitchFamily="34" charset="0"/>
            </a:endParaRPr>
          </a:p>
        </p:txBody>
      </p:sp>
      <p:sp>
        <p:nvSpPr>
          <p:cNvPr id="7" name="Parallelogram 6"/>
          <p:cNvSpPr/>
          <p:nvPr/>
        </p:nvSpPr>
        <p:spPr>
          <a:xfrm>
            <a:off x="1042120" y="3068960"/>
            <a:ext cx="2386608" cy="864096"/>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err="1" smtClean="0">
                <a:latin typeface="Arial" panose="020B0604020202020204" pitchFamily="34" charset="0"/>
                <a:cs typeface="Arial" panose="020B0604020202020204" pitchFamily="34" charset="0"/>
              </a:rPr>
              <a:t>Input/Output</a:t>
            </a:r>
            <a:endParaRPr lang="en-GB" dirty="0">
              <a:latin typeface="Arial" panose="020B0604020202020204" pitchFamily="34" charset="0"/>
              <a:cs typeface="Arial" panose="020B0604020202020204" pitchFamily="34" charset="0"/>
            </a:endParaRPr>
          </a:p>
        </p:txBody>
      </p:sp>
      <p:sp>
        <p:nvSpPr>
          <p:cNvPr id="9" name="Flowchart: Predefined Process 8"/>
          <p:cNvSpPr/>
          <p:nvPr/>
        </p:nvSpPr>
        <p:spPr>
          <a:xfrm>
            <a:off x="976772" y="4653136"/>
            <a:ext cx="2520280" cy="936104"/>
          </a:xfrm>
          <a:prstGeom prst="flowChartPredefinedProcess">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Sub-process</a:t>
            </a:r>
            <a:endParaRPr lang="en-GB" dirty="0">
              <a:latin typeface="Arial" panose="020B0604020202020204" pitchFamily="34" charset="0"/>
              <a:cs typeface="Arial" panose="020B0604020202020204" pitchFamily="34" charset="0"/>
            </a:endParaRPr>
          </a:p>
        </p:txBody>
      </p:sp>
      <p:sp>
        <p:nvSpPr>
          <p:cNvPr id="10" name="TextBox 9"/>
          <p:cNvSpPr txBox="1"/>
          <p:nvPr/>
        </p:nvSpPr>
        <p:spPr>
          <a:xfrm>
            <a:off x="4788024" y="4437112"/>
            <a:ext cx="2664296" cy="646331"/>
          </a:xfrm>
          <a:prstGeom prst="rect">
            <a:avLst/>
          </a:prstGeom>
          <a:noFill/>
        </p:spPr>
        <p:txBody>
          <a:bodyPr wrap="square" rtlCol="0">
            <a:spAutoFit/>
          </a:bodyPr>
          <a:lstStyle/>
          <a:p>
            <a:pPr algn="ctr"/>
            <a:r>
              <a:rPr lang="en-GB" dirty="0" smtClean="0">
                <a:latin typeface="Arial" panose="020B0604020202020204" pitchFamily="34" charset="0"/>
                <a:cs typeface="Arial" panose="020B0604020202020204" pitchFamily="34" charset="0"/>
              </a:rPr>
              <a:t>A decision has a ‘Yes’ and  ‘No’ coming from it.</a:t>
            </a:r>
          </a:p>
        </p:txBody>
      </p:sp>
      <p:grpSp>
        <p:nvGrpSpPr>
          <p:cNvPr id="3" name="Group 2"/>
          <p:cNvGrpSpPr/>
          <p:nvPr/>
        </p:nvGrpSpPr>
        <p:grpSpPr>
          <a:xfrm>
            <a:off x="4858544" y="2684125"/>
            <a:ext cx="3612836" cy="1618263"/>
            <a:chOff x="4858544" y="2684125"/>
            <a:chExt cx="3612836" cy="1618263"/>
          </a:xfrm>
        </p:grpSpPr>
        <p:sp>
          <p:nvSpPr>
            <p:cNvPr id="8" name="Diamond 7"/>
            <p:cNvSpPr/>
            <p:nvPr/>
          </p:nvSpPr>
          <p:spPr>
            <a:xfrm>
              <a:off x="4858544" y="2684125"/>
              <a:ext cx="2520280" cy="1224136"/>
            </a:xfrm>
            <a:prstGeom prst="diamond">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Decision</a:t>
              </a:r>
              <a:endParaRPr lang="en-GB" dirty="0">
                <a:latin typeface="Arial" panose="020B0604020202020204" pitchFamily="34" charset="0"/>
                <a:cs typeface="Arial" panose="020B0604020202020204" pitchFamily="34" charset="0"/>
              </a:endParaRPr>
            </a:p>
          </p:txBody>
        </p:sp>
        <p:cxnSp>
          <p:nvCxnSpPr>
            <p:cNvPr id="4" name="Straight Arrow Connector 3"/>
            <p:cNvCxnSpPr>
              <a:stCxn id="8" idx="3"/>
            </p:cNvCxnSpPr>
            <p:nvPr/>
          </p:nvCxnSpPr>
          <p:spPr>
            <a:xfrm>
              <a:off x="7378824" y="3296193"/>
              <a:ext cx="504056" cy="0"/>
            </a:xfrm>
            <a:prstGeom prst="straightConnector1">
              <a:avLst/>
            </a:prstGeom>
            <a:ln>
              <a:solidFill>
                <a:srgbClr val="7CCFDB"/>
              </a:solidFill>
              <a:tailEnd type="arrow"/>
            </a:ln>
            <a:effectLst/>
          </p:spPr>
          <p:style>
            <a:lnRef idx="2">
              <a:schemeClr val="dk1"/>
            </a:lnRef>
            <a:fillRef idx="0">
              <a:schemeClr val="dk1"/>
            </a:fillRef>
            <a:effectRef idx="1">
              <a:schemeClr val="dk1"/>
            </a:effectRef>
            <a:fontRef idx="minor">
              <a:schemeClr val="tx1"/>
            </a:fontRef>
          </p:style>
        </p:cxnSp>
        <p:cxnSp>
          <p:nvCxnSpPr>
            <p:cNvPr id="11" name="Straight Arrow Connector 10"/>
            <p:cNvCxnSpPr>
              <a:stCxn id="8" idx="2"/>
            </p:cNvCxnSpPr>
            <p:nvPr/>
          </p:nvCxnSpPr>
          <p:spPr>
            <a:xfrm>
              <a:off x="6118684" y="3908261"/>
              <a:ext cx="0" cy="384835"/>
            </a:xfrm>
            <a:prstGeom prst="straightConnector1">
              <a:avLst/>
            </a:prstGeom>
            <a:ln>
              <a:solidFill>
                <a:srgbClr val="7CCFDB"/>
              </a:solidFill>
              <a:tailEnd type="arrow"/>
            </a:ln>
            <a:effectLst/>
          </p:spPr>
          <p:style>
            <a:lnRef idx="2">
              <a:schemeClr val="dk1"/>
            </a:lnRef>
            <a:fillRef idx="0">
              <a:schemeClr val="dk1"/>
            </a:fillRef>
            <a:effectRef idx="1">
              <a:schemeClr val="dk1"/>
            </a:effectRef>
            <a:fontRef idx="minor">
              <a:schemeClr val="tx1"/>
            </a:fontRef>
          </p:style>
        </p:cxnSp>
        <p:sp>
          <p:nvSpPr>
            <p:cNvPr id="15" name="TextBox 14"/>
            <p:cNvSpPr txBox="1"/>
            <p:nvPr/>
          </p:nvSpPr>
          <p:spPr>
            <a:xfrm>
              <a:off x="7380312" y="2920617"/>
              <a:ext cx="1091068"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True/Yes</a:t>
              </a:r>
              <a:endParaRPr lang="en-GB" dirty="0">
                <a:latin typeface="Arial" panose="020B0604020202020204" pitchFamily="34" charset="0"/>
                <a:cs typeface="Arial" panose="020B0604020202020204" pitchFamily="34" charset="0"/>
              </a:endParaRPr>
            </a:p>
          </p:txBody>
        </p:sp>
        <p:sp>
          <p:nvSpPr>
            <p:cNvPr id="16" name="TextBox 15"/>
            <p:cNvSpPr txBox="1"/>
            <p:nvPr/>
          </p:nvSpPr>
          <p:spPr>
            <a:xfrm>
              <a:off x="6228184" y="3933056"/>
              <a:ext cx="1107996"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False/No</a:t>
              </a:r>
              <a:endParaRPr lang="en-GB" dirty="0">
                <a:latin typeface="Arial" panose="020B0604020202020204" pitchFamily="34" charset="0"/>
                <a:cs typeface="Arial" panose="020B0604020202020204" pitchFamily="34" charset="0"/>
              </a:endParaRPr>
            </a:p>
          </p:txBody>
        </p:sp>
      </p:grpSp>
      <p:sp>
        <p:nvSpPr>
          <p:cNvPr id="12" name="Rectangle 11"/>
          <p:cNvSpPr/>
          <p:nvPr/>
        </p:nvSpPr>
        <p:spPr>
          <a:xfrm>
            <a:off x="3922440" y="5230941"/>
            <a:ext cx="4392488" cy="646331"/>
          </a:xfrm>
          <a:prstGeom prst="rect">
            <a:avLst/>
          </a:prstGeom>
        </p:spPr>
        <p:txBody>
          <a:bodyPr wrap="square">
            <a:spAutoFit/>
          </a:bodyPr>
          <a:lstStyle/>
          <a:p>
            <a:pPr algn="ctr"/>
            <a:r>
              <a:rPr lang="en-GB" dirty="0">
                <a:latin typeface="Arial" panose="020B0604020202020204" pitchFamily="34" charset="0"/>
                <a:cs typeface="Arial" panose="020B0604020202020204" pitchFamily="34" charset="0"/>
              </a:rPr>
              <a:t>An </a:t>
            </a:r>
            <a:r>
              <a:rPr lang="en-GB" dirty="0" err="1">
                <a:latin typeface="Arial" panose="020B0604020202020204" pitchFamily="34" charset="0"/>
                <a:cs typeface="Arial" panose="020B0604020202020204" pitchFamily="34" charset="0"/>
              </a:rPr>
              <a:t>Input/Output</a:t>
            </a:r>
            <a:r>
              <a:rPr lang="en-GB" dirty="0">
                <a:latin typeface="Arial" panose="020B0604020202020204" pitchFamily="34" charset="0"/>
                <a:cs typeface="Arial" panose="020B0604020202020204" pitchFamily="34" charset="0"/>
              </a:rPr>
              <a:t> and process has 1 arrow going in, and 1 arrow coming out.</a:t>
            </a:r>
          </a:p>
        </p:txBody>
      </p:sp>
    </p:spTree>
    <p:extLst>
      <p:ext uri="{BB962C8B-B14F-4D97-AF65-F5344CB8AC3E}">
        <p14:creationId xmlns:p14="http://schemas.microsoft.com/office/powerpoint/2010/main" val="257576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p:cNvCxnSpPr>
            <a:stCxn id="4" idx="2"/>
            <a:endCxn id="5" idx="1"/>
          </p:cNvCxnSpPr>
          <p:nvPr/>
        </p:nvCxnSpPr>
        <p:spPr>
          <a:xfrm>
            <a:off x="1502659" y="1907233"/>
            <a:ext cx="0" cy="362471"/>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7" idx="2"/>
            <a:endCxn id="8" idx="0"/>
          </p:cNvCxnSpPr>
          <p:nvPr/>
        </p:nvCxnSpPr>
        <p:spPr>
          <a:xfrm rot="5400000" flipH="1" flipV="1">
            <a:off x="1658107" y="1333600"/>
            <a:ext cx="3019474" cy="3456384"/>
          </a:xfrm>
          <a:prstGeom prst="bentConnector5">
            <a:avLst>
              <a:gd name="adj1" fmla="val -7571"/>
              <a:gd name="adj2" fmla="val 48958"/>
              <a:gd name="adj3" fmla="val 104416"/>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4"/>
            <a:endCxn id="6" idx="0"/>
          </p:cNvCxnSpPr>
          <p:nvPr/>
        </p:nvCxnSpPr>
        <p:spPr>
          <a:xfrm>
            <a:off x="1439652" y="2773760"/>
            <a:ext cx="0" cy="340746"/>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6" idx="4"/>
            <a:endCxn id="7" idx="0"/>
          </p:cNvCxnSpPr>
          <p:nvPr/>
        </p:nvCxnSpPr>
        <p:spPr>
          <a:xfrm>
            <a:off x="1439652" y="3618562"/>
            <a:ext cx="0" cy="376903"/>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8" idx="2"/>
            <a:endCxn id="9" idx="0"/>
          </p:cNvCxnSpPr>
          <p:nvPr/>
        </p:nvCxnSpPr>
        <p:spPr>
          <a:xfrm>
            <a:off x="4896036" y="2773760"/>
            <a:ext cx="0" cy="571407"/>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9" idx="4"/>
            <a:endCxn id="11" idx="0"/>
          </p:cNvCxnSpPr>
          <p:nvPr/>
        </p:nvCxnSpPr>
        <p:spPr>
          <a:xfrm>
            <a:off x="4896036" y="3849223"/>
            <a:ext cx="7032" cy="858051"/>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10" idx="4"/>
          </p:cNvCxnSpPr>
          <p:nvPr/>
        </p:nvCxnSpPr>
        <p:spPr>
          <a:xfrm rot="5400000">
            <a:off x="6049712" y="2700868"/>
            <a:ext cx="428957" cy="2736300"/>
          </a:xfrm>
          <a:prstGeom prst="bentConnector2">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GB" dirty="0" smtClean="0"/>
              <a:t>Reading a Flowchart</a:t>
            </a:r>
            <a:endParaRPr lang="en-GB" dirty="0"/>
          </a:p>
        </p:txBody>
      </p:sp>
      <p:sp>
        <p:nvSpPr>
          <p:cNvPr id="4" name="Flowchart: Terminator 3"/>
          <p:cNvSpPr/>
          <p:nvPr/>
        </p:nvSpPr>
        <p:spPr>
          <a:xfrm>
            <a:off x="710571" y="1552055"/>
            <a:ext cx="1584176" cy="355178"/>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Start</a:t>
            </a:r>
            <a:endParaRPr lang="en-GB" dirty="0">
              <a:latin typeface="Arial" panose="020B0604020202020204" pitchFamily="34" charset="0"/>
              <a:cs typeface="Arial" panose="020B0604020202020204" pitchFamily="34" charset="0"/>
            </a:endParaRPr>
          </a:p>
        </p:txBody>
      </p:sp>
      <p:sp>
        <p:nvSpPr>
          <p:cNvPr id="5" name="Parallelogram 4"/>
          <p:cNvSpPr/>
          <p:nvPr/>
        </p:nvSpPr>
        <p:spPr>
          <a:xfrm>
            <a:off x="611560" y="2269704"/>
            <a:ext cx="1656184" cy="504056"/>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INPUT x</a:t>
            </a:r>
            <a:endParaRPr lang="en-GB" dirty="0">
              <a:latin typeface="Arial" panose="020B0604020202020204" pitchFamily="34" charset="0"/>
              <a:cs typeface="Arial" panose="020B0604020202020204" pitchFamily="34" charset="0"/>
            </a:endParaRPr>
          </a:p>
        </p:txBody>
      </p:sp>
      <p:sp>
        <p:nvSpPr>
          <p:cNvPr id="6" name="Parallelogram 5"/>
          <p:cNvSpPr/>
          <p:nvPr/>
        </p:nvSpPr>
        <p:spPr>
          <a:xfrm>
            <a:off x="611560" y="3114506"/>
            <a:ext cx="1656184" cy="504056"/>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INPUT y</a:t>
            </a:r>
            <a:endParaRPr lang="en-GB" dirty="0">
              <a:latin typeface="Arial" panose="020B0604020202020204" pitchFamily="34" charset="0"/>
              <a:cs typeface="Arial" panose="020B0604020202020204" pitchFamily="34" charset="0"/>
            </a:endParaRPr>
          </a:p>
        </p:txBody>
      </p:sp>
      <p:sp>
        <p:nvSpPr>
          <p:cNvPr id="7" name="Rectangle 6"/>
          <p:cNvSpPr/>
          <p:nvPr/>
        </p:nvSpPr>
        <p:spPr>
          <a:xfrm>
            <a:off x="611560" y="3995465"/>
            <a:ext cx="1656184" cy="576064"/>
          </a:xfrm>
          <a:prstGeom prst="rect">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total = x + y</a:t>
            </a:r>
            <a:endParaRPr lang="en-GB" dirty="0">
              <a:latin typeface="Arial" panose="020B0604020202020204" pitchFamily="34" charset="0"/>
              <a:cs typeface="Arial" panose="020B0604020202020204" pitchFamily="34" charset="0"/>
            </a:endParaRPr>
          </a:p>
        </p:txBody>
      </p:sp>
      <p:sp>
        <p:nvSpPr>
          <p:cNvPr id="8" name="Diamond 7"/>
          <p:cNvSpPr/>
          <p:nvPr/>
        </p:nvSpPr>
        <p:spPr>
          <a:xfrm>
            <a:off x="3995936" y="1552055"/>
            <a:ext cx="1800200" cy="1221705"/>
          </a:xfrm>
          <a:prstGeom prst="diamond">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Is total &gt; 10?</a:t>
            </a:r>
            <a:endParaRPr lang="en-GB" dirty="0">
              <a:latin typeface="Arial" panose="020B0604020202020204" pitchFamily="34" charset="0"/>
              <a:cs typeface="Arial" panose="020B0604020202020204" pitchFamily="34" charset="0"/>
            </a:endParaRPr>
          </a:p>
        </p:txBody>
      </p:sp>
      <p:sp>
        <p:nvSpPr>
          <p:cNvPr id="9" name="Parallelogram 8"/>
          <p:cNvSpPr/>
          <p:nvPr/>
        </p:nvSpPr>
        <p:spPr>
          <a:xfrm>
            <a:off x="3815916" y="3345167"/>
            <a:ext cx="2160240" cy="504056"/>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OUTPUT total</a:t>
            </a:r>
            <a:endParaRPr lang="en-GB" dirty="0">
              <a:latin typeface="Arial" panose="020B0604020202020204" pitchFamily="34" charset="0"/>
              <a:cs typeface="Arial" panose="020B0604020202020204" pitchFamily="34" charset="0"/>
            </a:endParaRPr>
          </a:p>
        </p:txBody>
      </p:sp>
      <p:sp>
        <p:nvSpPr>
          <p:cNvPr id="10" name="Parallelogram 9"/>
          <p:cNvSpPr/>
          <p:nvPr/>
        </p:nvSpPr>
        <p:spPr>
          <a:xfrm>
            <a:off x="6588224" y="3350484"/>
            <a:ext cx="2088232" cy="504056"/>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OUTPUT x * y</a:t>
            </a:r>
            <a:endParaRPr lang="en-GB" dirty="0">
              <a:latin typeface="Arial" panose="020B0604020202020204" pitchFamily="34" charset="0"/>
              <a:cs typeface="Arial" panose="020B0604020202020204" pitchFamily="34" charset="0"/>
            </a:endParaRPr>
          </a:p>
        </p:txBody>
      </p:sp>
      <p:sp>
        <p:nvSpPr>
          <p:cNvPr id="11" name="Flowchart: Terminator 10"/>
          <p:cNvSpPr/>
          <p:nvPr/>
        </p:nvSpPr>
        <p:spPr>
          <a:xfrm>
            <a:off x="4110980" y="4707274"/>
            <a:ext cx="1584176" cy="355178"/>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End</a:t>
            </a:r>
            <a:endParaRPr lang="en-GB" dirty="0">
              <a:latin typeface="Arial" panose="020B0604020202020204" pitchFamily="34" charset="0"/>
              <a:cs typeface="Arial" panose="020B0604020202020204" pitchFamily="34" charset="0"/>
            </a:endParaRPr>
          </a:p>
        </p:txBody>
      </p:sp>
      <p:cxnSp>
        <p:nvCxnSpPr>
          <p:cNvPr id="26" name="Elbow Connector 25"/>
          <p:cNvCxnSpPr>
            <a:stCxn id="8" idx="3"/>
            <a:endCxn id="10" idx="1"/>
          </p:cNvCxnSpPr>
          <p:nvPr/>
        </p:nvCxnSpPr>
        <p:spPr>
          <a:xfrm>
            <a:off x="5796136" y="2162908"/>
            <a:ext cx="1899211" cy="1187576"/>
          </a:xfrm>
          <a:prstGeom prst="bentConnector2">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57200" y="5157192"/>
            <a:ext cx="5237956" cy="923330"/>
          </a:xfrm>
          <a:prstGeom prst="rect">
            <a:avLst/>
          </a:prstGeom>
          <a:noFill/>
        </p:spPr>
        <p:txBody>
          <a:bodyPr wrap="square" rtlCol="0">
            <a:spAutoFit/>
          </a:bodyPr>
          <a:lstStyle/>
          <a:p>
            <a:pPr>
              <a:lnSpc>
                <a:spcPct val="150000"/>
              </a:lnSpc>
            </a:pPr>
            <a:r>
              <a:rPr lang="en-GB" dirty="0" smtClean="0">
                <a:latin typeface="Arial" panose="020B0604020202020204" pitchFamily="34" charset="0"/>
                <a:cs typeface="Arial" panose="020B0604020202020204" pitchFamily="34" charset="0"/>
              </a:rPr>
              <a:t>What will be the result if 2 and then 4 are input?</a:t>
            </a:r>
          </a:p>
          <a:p>
            <a:pPr>
              <a:lnSpc>
                <a:spcPct val="150000"/>
              </a:lnSpc>
            </a:pPr>
            <a:r>
              <a:rPr lang="en-GB" dirty="0" smtClean="0">
                <a:latin typeface="Arial" panose="020B0604020202020204" pitchFamily="34" charset="0"/>
                <a:cs typeface="Arial" panose="020B0604020202020204" pitchFamily="34" charset="0"/>
              </a:rPr>
              <a:t>What will be the result if 5 and 8 are input?</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1811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Terminator 3"/>
          <p:cNvSpPr/>
          <p:nvPr/>
        </p:nvSpPr>
        <p:spPr>
          <a:xfrm>
            <a:off x="745232" y="1340187"/>
            <a:ext cx="2098576" cy="432048"/>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Start</a:t>
            </a:r>
            <a:endParaRPr lang="en-GB" dirty="0">
              <a:latin typeface="Arial" panose="020B0604020202020204" pitchFamily="34" charset="0"/>
              <a:cs typeface="Arial" panose="020B0604020202020204" pitchFamily="34" charset="0"/>
            </a:endParaRPr>
          </a:p>
        </p:txBody>
      </p:sp>
      <p:sp>
        <p:nvSpPr>
          <p:cNvPr id="5" name="Parallelogram 4"/>
          <p:cNvSpPr/>
          <p:nvPr/>
        </p:nvSpPr>
        <p:spPr>
          <a:xfrm>
            <a:off x="785157" y="1988840"/>
            <a:ext cx="1872208" cy="576064"/>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INPUT num1</a:t>
            </a:r>
            <a:endParaRPr lang="en-GB" dirty="0">
              <a:latin typeface="Arial" panose="020B0604020202020204" pitchFamily="34" charset="0"/>
              <a:cs typeface="Arial" panose="020B0604020202020204" pitchFamily="34" charset="0"/>
            </a:endParaRPr>
          </a:p>
        </p:txBody>
      </p:sp>
      <p:sp>
        <p:nvSpPr>
          <p:cNvPr id="6" name="Flowchart: Predefined Process 5"/>
          <p:cNvSpPr/>
          <p:nvPr/>
        </p:nvSpPr>
        <p:spPr>
          <a:xfrm>
            <a:off x="556067" y="3592066"/>
            <a:ext cx="2330388" cy="576064"/>
          </a:xfrm>
          <a:prstGeom prst="flowChartPredefinedProcess">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Reduce(num1)</a:t>
            </a:r>
            <a:endParaRPr lang="en-GB" dirty="0">
              <a:latin typeface="Arial" panose="020B0604020202020204" pitchFamily="34" charset="0"/>
              <a:cs typeface="Arial" panose="020B0604020202020204" pitchFamily="34" charset="0"/>
            </a:endParaRPr>
          </a:p>
        </p:txBody>
      </p:sp>
      <p:sp>
        <p:nvSpPr>
          <p:cNvPr id="7" name="Flowchart: Terminator 6"/>
          <p:cNvSpPr/>
          <p:nvPr/>
        </p:nvSpPr>
        <p:spPr>
          <a:xfrm>
            <a:off x="3604469" y="1340187"/>
            <a:ext cx="2098576" cy="432048"/>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Reduce (</a:t>
            </a:r>
            <a:r>
              <a:rPr lang="en-GB" dirty="0" err="1" smtClean="0">
                <a:latin typeface="Arial" panose="020B0604020202020204" pitchFamily="34" charset="0"/>
                <a:cs typeface="Arial" panose="020B0604020202020204" pitchFamily="34" charset="0"/>
              </a:rPr>
              <a:t>num</a:t>
            </a:r>
            <a:r>
              <a:rPr lang="en-GB" dirty="0" smtClean="0">
                <a:latin typeface="Arial" panose="020B0604020202020204" pitchFamily="34" charset="0"/>
                <a:cs typeface="Arial" panose="020B0604020202020204" pitchFamily="34" charset="0"/>
              </a:rPr>
              <a:t>)</a:t>
            </a:r>
            <a:endParaRPr lang="en-GB" dirty="0">
              <a:latin typeface="Arial" panose="020B0604020202020204" pitchFamily="34" charset="0"/>
              <a:cs typeface="Arial" panose="020B0604020202020204" pitchFamily="34" charset="0"/>
            </a:endParaRPr>
          </a:p>
        </p:txBody>
      </p:sp>
      <p:sp>
        <p:nvSpPr>
          <p:cNvPr id="8" name="Parallelogram 7"/>
          <p:cNvSpPr/>
          <p:nvPr/>
        </p:nvSpPr>
        <p:spPr>
          <a:xfrm>
            <a:off x="3640473" y="1988840"/>
            <a:ext cx="2026568" cy="576064"/>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INPUT value</a:t>
            </a:r>
            <a:endParaRPr lang="en-GB" dirty="0">
              <a:latin typeface="Arial" panose="020B0604020202020204" pitchFamily="34" charset="0"/>
              <a:cs typeface="Arial" panose="020B0604020202020204" pitchFamily="34" charset="0"/>
            </a:endParaRPr>
          </a:p>
        </p:txBody>
      </p:sp>
      <p:sp>
        <p:nvSpPr>
          <p:cNvPr id="9" name="Rectangle 8"/>
          <p:cNvSpPr/>
          <p:nvPr/>
        </p:nvSpPr>
        <p:spPr>
          <a:xfrm>
            <a:off x="3580458" y="2780927"/>
            <a:ext cx="2147410" cy="555491"/>
          </a:xfrm>
          <a:prstGeom prst="rect">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value = </a:t>
            </a:r>
            <a:r>
              <a:rPr lang="en-GB" dirty="0" err="1" smtClean="0">
                <a:latin typeface="Arial" panose="020B0604020202020204" pitchFamily="34" charset="0"/>
                <a:cs typeface="Arial" panose="020B0604020202020204" pitchFamily="34" charset="0"/>
              </a:rPr>
              <a:t>num</a:t>
            </a:r>
            <a:r>
              <a:rPr lang="en-GB" dirty="0" smtClean="0">
                <a:latin typeface="Arial" panose="020B0604020202020204" pitchFamily="34" charset="0"/>
                <a:cs typeface="Arial" panose="020B0604020202020204" pitchFamily="34" charset="0"/>
              </a:rPr>
              <a:t> - value</a:t>
            </a:r>
            <a:endParaRPr lang="en-GB" dirty="0">
              <a:latin typeface="Arial" panose="020B0604020202020204" pitchFamily="34" charset="0"/>
              <a:cs typeface="Arial" panose="020B0604020202020204" pitchFamily="34" charset="0"/>
            </a:endParaRPr>
          </a:p>
        </p:txBody>
      </p:sp>
      <p:sp>
        <p:nvSpPr>
          <p:cNvPr id="10" name="Parallelogram 9"/>
          <p:cNvSpPr/>
          <p:nvPr/>
        </p:nvSpPr>
        <p:spPr>
          <a:xfrm>
            <a:off x="3564387" y="3651201"/>
            <a:ext cx="2026568" cy="576064"/>
          </a:xfrm>
          <a:prstGeom prst="parallelogram">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OUTPUT value</a:t>
            </a:r>
            <a:endParaRPr lang="en-GB" dirty="0">
              <a:latin typeface="Arial" panose="020B0604020202020204" pitchFamily="34" charset="0"/>
              <a:cs typeface="Arial" panose="020B0604020202020204" pitchFamily="34" charset="0"/>
            </a:endParaRPr>
          </a:p>
        </p:txBody>
      </p:sp>
      <p:sp>
        <p:nvSpPr>
          <p:cNvPr id="11" name="Rectangle 10"/>
          <p:cNvSpPr/>
          <p:nvPr/>
        </p:nvSpPr>
        <p:spPr>
          <a:xfrm>
            <a:off x="814668" y="2780928"/>
            <a:ext cx="1809525" cy="555491"/>
          </a:xfrm>
          <a:prstGeom prst="rect">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Count = 0</a:t>
            </a:r>
            <a:endParaRPr lang="en-GB" dirty="0">
              <a:latin typeface="Arial" panose="020B0604020202020204" pitchFamily="34" charset="0"/>
              <a:cs typeface="Arial" panose="020B0604020202020204" pitchFamily="34" charset="0"/>
            </a:endParaRPr>
          </a:p>
        </p:txBody>
      </p:sp>
      <p:sp>
        <p:nvSpPr>
          <p:cNvPr id="12" name="Rectangle 11"/>
          <p:cNvSpPr/>
          <p:nvPr/>
        </p:nvSpPr>
        <p:spPr>
          <a:xfrm>
            <a:off x="600626" y="4437112"/>
            <a:ext cx="2256552" cy="432048"/>
          </a:xfrm>
          <a:prstGeom prst="rect">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Count = Count + 1</a:t>
            </a:r>
            <a:endParaRPr lang="en-GB" dirty="0">
              <a:latin typeface="Arial" panose="020B0604020202020204" pitchFamily="34" charset="0"/>
              <a:cs typeface="Arial" panose="020B0604020202020204" pitchFamily="34" charset="0"/>
            </a:endParaRPr>
          </a:p>
        </p:txBody>
      </p:sp>
      <p:sp>
        <p:nvSpPr>
          <p:cNvPr id="14" name="Diamond 13"/>
          <p:cNvSpPr/>
          <p:nvPr/>
        </p:nvSpPr>
        <p:spPr>
          <a:xfrm>
            <a:off x="612202" y="5149838"/>
            <a:ext cx="2231606" cy="824811"/>
          </a:xfrm>
          <a:prstGeom prst="diamond">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Is Count &gt; num1?</a:t>
            </a:r>
            <a:endParaRPr lang="en-GB" dirty="0">
              <a:latin typeface="Arial" panose="020B0604020202020204" pitchFamily="34" charset="0"/>
              <a:cs typeface="Arial" panose="020B0604020202020204" pitchFamily="34" charset="0"/>
            </a:endParaRPr>
          </a:p>
        </p:txBody>
      </p:sp>
      <p:cxnSp>
        <p:nvCxnSpPr>
          <p:cNvPr id="16" name="Straight Arrow Connector 15"/>
          <p:cNvCxnSpPr>
            <a:stCxn id="4" idx="2"/>
            <a:endCxn id="5" idx="1"/>
          </p:cNvCxnSpPr>
          <p:nvPr/>
        </p:nvCxnSpPr>
        <p:spPr>
          <a:xfrm flipH="1">
            <a:off x="1793269" y="1772235"/>
            <a:ext cx="1251" cy="21660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5" idx="4"/>
            <a:endCxn id="11" idx="0"/>
          </p:cNvCxnSpPr>
          <p:nvPr/>
        </p:nvCxnSpPr>
        <p:spPr>
          <a:xfrm flipH="1">
            <a:off x="1719431" y="2564904"/>
            <a:ext cx="1830" cy="21602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1" idx="2"/>
            <a:endCxn id="6" idx="0"/>
          </p:cNvCxnSpPr>
          <p:nvPr/>
        </p:nvCxnSpPr>
        <p:spPr>
          <a:xfrm>
            <a:off x="1719431" y="3336419"/>
            <a:ext cx="1830" cy="25564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6" idx="2"/>
            <a:endCxn id="12" idx="0"/>
          </p:cNvCxnSpPr>
          <p:nvPr/>
        </p:nvCxnSpPr>
        <p:spPr>
          <a:xfrm>
            <a:off x="1721261" y="4168130"/>
            <a:ext cx="7641" cy="26898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2" idx="2"/>
            <a:endCxn id="14" idx="0"/>
          </p:cNvCxnSpPr>
          <p:nvPr/>
        </p:nvCxnSpPr>
        <p:spPr>
          <a:xfrm flipH="1">
            <a:off x="1728005" y="4869160"/>
            <a:ext cx="897" cy="280678"/>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359094" y="5125932"/>
            <a:ext cx="479618"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No</a:t>
            </a:r>
            <a:endParaRPr lang="en-GB" dirty="0">
              <a:latin typeface="Arial" panose="020B0604020202020204" pitchFamily="34" charset="0"/>
              <a:cs typeface="Arial" panose="020B0604020202020204" pitchFamily="34" charset="0"/>
            </a:endParaRPr>
          </a:p>
        </p:txBody>
      </p:sp>
      <p:sp>
        <p:nvSpPr>
          <p:cNvPr id="48" name="TextBox 47"/>
          <p:cNvSpPr txBox="1"/>
          <p:nvPr/>
        </p:nvSpPr>
        <p:spPr>
          <a:xfrm>
            <a:off x="2915816" y="5184898"/>
            <a:ext cx="561051"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Yes</a:t>
            </a:r>
            <a:endParaRPr lang="en-GB" dirty="0">
              <a:latin typeface="Arial" panose="020B0604020202020204" pitchFamily="34" charset="0"/>
              <a:cs typeface="Arial" panose="020B0604020202020204" pitchFamily="34" charset="0"/>
            </a:endParaRPr>
          </a:p>
        </p:txBody>
      </p:sp>
      <p:sp>
        <p:nvSpPr>
          <p:cNvPr id="49" name="Flowchart: Terminator 48"/>
          <p:cNvSpPr/>
          <p:nvPr/>
        </p:nvSpPr>
        <p:spPr>
          <a:xfrm>
            <a:off x="3528383" y="4479508"/>
            <a:ext cx="2098576" cy="432048"/>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End</a:t>
            </a:r>
            <a:endParaRPr lang="en-GB" dirty="0">
              <a:latin typeface="Arial" panose="020B0604020202020204" pitchFamily="34" charset="0"/>
              <a:cs typeface="Arial" panose="020B0604020202020204" pitchFamily="34" charset="0"/>
            </a:endParaRPr>
          </a:p>
        </p:txBody>
      </p:sp>
      <p:sp>
        <p:nvSpPr>
          <p:cNvPr id="54" name="Flowchart: Terminator 53"/>
          <p:cNvSpPr/>
          <p:nvPr/>
        </p:nvSpPr>
        <p:spPr>
          <a:xfrm>
            <a:off x="3600391" y="5346219"/>
            <a:ext cx="2098576" cy="432048"/>
          </a:xfrm>
          <a:prstGeom prst="flowChartTerminator">
            <a:avLst/>
          </a:prstGeom>
          <a:ln>
            <a:solidFill>
              <a:srgbClr val="7CCFDB"/>
            </a:solidFill>
          </a:ln>
        </p:spPr>
        <p:style>
          <a:lnRef idx="2">
            <a:schemeClr val="dk1"/>
          </a:lnRef>
          <a:fillRef idx="1">
            <a:schemeClr val="lt1"/>
          </a:fillRef>
          <a:effectRef idx="0">
            <a:schemeClr val="dk1"/>
          </a:effectRef>
          <a:fontRef idx="minor">
            <a:schemeClr val="dk1"/>
          </a:fontRef>
        </p:style>
        <p:txBody>
          <a:bodyPr rtlCol="0" anchor="ctr"/>
          <a:lstStyle/>
          <a:p>
            <a:pPr algn="ctr"/>
            <a:r>
              <a:rPr lang="en-GB" dirty="0" smtClean="0">
                <a:latin typeface="Arial" panose="020B0604020202020204" pitchFamily="34" charset="0"/>
                <a:cs typeface="Arial" panose="020B0604020202020204" pitchFamily="34" charset="0"/>
              </a:rPr>
              <a:t>End</a:t>
            </a:r>
            <a:endParaRPr lang="en-GB" dirty="0">
              <a:latin typeface="Arial" panose="020B0604020202020204" pitchFamily="34" charset="0"/>
              <a:cs typeface="Arial" panose="020B0604020202020204" pitchFamily="34" charset="0"/>
            </a:endParaRPr>
          </a:p>
        </p:txBody>
      </p:sp>
      <p:cxnSp>
        <p:nvCxnSpPr>
          <p:cNvPr id="56" name="Straight Arrow Connector 55"/>
          <p:cNvCxnSpPr>
            <a:stCxn id="14" idx="3"/>
            <a:endCxn id="54" idx="1"/>
          </p:cNvCxnSpPr>
          <p:nvPr/>
        </p:nvCxnSpPr>
        <p:spPr>
          <a:xfrm flipV="1">
            <a:off x="2843808" y="5562243"/>
            <a:ext cx="756583" cy="1"/>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7" idx="2"/>
            <a:endCxn id="8" idx="0"/>
          </p:cNvCxnSpPr>
          <p:nvPr/>
        </p:nvCxnSpPr>
        <p:spPr>
          <a:xfrm>
            <a:off x="4653757" y="1772235"/>
            <a:ext cx="0" cy="21660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8" idx="4"/>
            <a:endCxn id="9" idx="0"/>
          </p:cNvCxnSpPr>
          <p:nvPr/>
        </p:nvCxnSpPr>
        <p:spPr>
          <a:xfrm>
            <a:off x="4653757" y="2564904"/>
            <a:ext cx="406" cy="216023"/>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9" idx="2"/>
            <a:endCxn id="10" idx="1"/>
          </p:cNvCxnSpPr>
          <p:nvPr/>
        </p:nvCxnSpPr>
        <p:spPr>
          <a:xfrm flipH="1">
            <a:off x="4649679" y="3336418"/>
            <a:ext cx="4484" cy="314783"/>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10" idx="4"/>
            <a:endCxn id="49" idx="0"/>
          </p:cNvCxnSpPr>
          <p:nvPr/>
        </p:nvCxnSpPr>
        <p:spPr>
          <a:xfrm>
            <a:off x="4577671" y="4227265"/>
            <a:ext cx="0" cy="252243"/>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6084168" y="1556211"/>
            <a:ext cx="2808312" cy="2585323"/>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What will be output if the following numbers are entered in this order:</a:t>
            </a:r>
          </a:p>
          <a:p>
            <a:r>
              <a:rPr lang="en-GB" dirty="0" smtClean="0">
                <a:latin typeface="Arial" panose="020B0604020202020204" pitchFamily="34" charset="0"/>
                <a:cs typeface="Arial" panose="020B0604020202020204" pitchFamily="34" charset="0"/>
              </a:rPr>
              <a:t>3 1 2 4 1</a:t>
            </a:r>
          </a:p>
          <a:p>
            <a:endParaRPr lang="en-GB" dirty="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What will be output if the following numbers are entered in this order:</a:t>
            </a:r>
          </a:p>
          <a:p>
            <a:r>
              <a:rPr lang="en-GB" dirty="0" smtClean="0">
                <a:latin typeface="Arial" panose="020B0604020202020204" pitchFamily="34" charset="0"/>
                <a:cs typeface="Arial" panose="020B0604020202020204" pitchFamily="34" charset="0"/>
              </a:rPr>
              <a:t>5 3 4 1 2 5 4</a:t>
            </a:r>
            <a:endParaRPr lang="en-GB" dirty="0">
              <a:latin typeface="Arial" panose="020B0604020202020204" pitchFamily="34" charset="0"/>
              <a:cs typeface="Arial" panose="020B0604020202020204" pitchFamily="34" charset="0"/>
            </a:endParaRPr>
          </a:p>
        </p:txBody>
      </p:sp>
      <p:sp>
        <p:nvSpPr>
          <p:cNvPr id="28" name="Title 1"/>
          <p:cNvSpPr>
            <a:spLocks noGrp="1"/>
          </p:cNvSpPr>
          <p:nvPr>
            <p:ph type="title"/>
          </p:nvPr>
        </p:nvSpPr>
        <p:spPr/>
        <p:txBody>
          <a:bodyPr/>
          <a:lstStyle/>
          <a:p>
            <a:r>
              <a:rPr lang="en-GB" dirty="0" smtClean="0"/>
              <a:t>Reading a Subroutine</a:t>
            </a:r>
            <a:endParaRPr lang="en-GB" dirty="0"/>
          </a:p>
        </p:txBody>
      </p:sp>
      <p:cxnSp>
        <p:nvCxnSpPr>
          <p:cNvPr id="75" name="Straight Arrow Connector 74"/>
          <p:cNvCxnSpPr/>
          <p:nvPr/>
        </p:nvCxnSpPr>
        <p:spPr>
          <a:xfrm>
            <a:off x="316954" y="2672916"/>
            <a:ext cx="1411051" cy="0"/>
          </a:xfrm>
          <a:prstGeom prst="straightConnector1">
            <a:avLst/>
          </a:prstGeom>
          <a:ln w="19050">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16954" y="2672916"/>
            <a:ext cx="0" cy="2889328"/>
          </a:xfrm>
          <a:prstGeom prst="line">
            <a:avLst/>
          </a:prstGeom>
          <a:ln w="19050">
            <a:solidFill>
              <a:srgbClr val="7CCFDB"/>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endCxn id="14" idx="1"/>
          </p:cNvCxnSpPr>
          <p:nvPr/>
        </p:nvCxnSpPr>
        <p:spPr>
          <a:xfrm>
            <a:off x="316954" y="5562243"/>
            <a:ext cx="295248" cy="1"/>
          </a:xfrm>
          <a:prstGeom prst="line">
            <a:avLst/>
          </a:prstGeom>
          <a:ln w="19050">
            <a:solidFill>
              <a:srgbClr val="7CCFDB"/>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300192" y="4542223"/>
            <a:ext cx="2304256" cy="892552"/>
          </a:xfrm>
          <a:prstGeom prst="rect">
            <a:avLst/>
          </a:prstGeom>
        </p:spPr>
        <p:txBody>
          <a:bodyPr wrap="square">
            <a:spAutoFit/>
          </a:bodyPr>
          <a:lstStyle/>
          <a:p>
            <a:pPr algn="ctr"/>
            <a:r>
              <a:rPr lang="en-GB" sz="2600" b="1" dirty="0">
                <a:solidFill>
                  <a:srgbClr val="7CCFDB"/>
                </a:solidFill>
                <a:latin typeface="Arial" panose="020B0604020202020204" pitchFamily="34" charset="0"/>
                <a:cs typeface="Arial" panose="020B0604020202020204" pitchFamily="34" charset="0"/>
              </a:rPr>
              <a:t>Reading a Subroutine</a:t>
            </a:r>
          </a:p>
        </p:txBody>
      </p:sp>
    </p:spTree>
    <p:extLst>
      <p:ext uri="{BB962C8B-B14F-4D97-AF65-F5344CB8AC3E}">
        <p14:creationId xmlns:p14="http://schemas.microsoft.com/office/powerpoint/2010/main" val="2625277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515</TotalTime>
  <Words>1331</Words>
  <Application>Microsoft Office PowerPoint</Application>
  <PresentationFormat>On-screen Show (4:3)</PresentationFormat>
  <Paragraphs>221</Paragraphs>
  <Slides>28</Slides>
  <Notes>0</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1_Custom Design</vt:lpstr>
      <vt:lpstr>Custom Design</vt:lpstr>
      <vt:lpstr>2_Custom Design</vt:lpstr>
      <vt:lpstr>Unit 2.1 – Algorithms Lesson 6 – Producing Algorithms</vt:lpstr>
      <vt:lpstr>Big Picture</vt:lpstr>
      <vt:lpstr>Learning Objectives</vt:lpstr>
      <vt:lpstr>What is an algorithm?</vt:lpstr>
      <vt:lpstr>Key Words</vt:lpstr>
      <vt:lpstr>Flow charts</vt:lpstr>
      <vt:lpstr>Flow chart symbols</vt:lpstr>
      <vt:lpstr>Reading a Flowchart</vt:lpstr>
      <vt:lpstr>Reading a Subroutine</vt:lpstr>
      <vt:lpstr>Activity 1</vt:lpstr>
      <vt:lpstr>Pseudocode</vt:lpstr>
      <vt:lpstr>Pseudocode Examples</vt:lpstr>
      <vt:lpstr>Pseudocode Examples</vt:lpstr>
      <vt:lpstr>Pseudocode Algorithm</vt:lpstr>
      <vt:lpstr>Activity 2</vt:lpstr>
      <vt:lpstr>Activity 2 – Example Answer, Low</vt:lpstr>
      <vt:lpstr>Activity 2 – Example Answer, Low</vt:lpstr>
      <vt:lpstr>Activity 2 – Example Answer, Low</vt:lpstr>
      <vt:lpstr>Activity 2 – Example Answer, Medium</vt:lpstr>
      <vt:lpstr>Activity 2 – Example Answer, Medium</vt:lpstr>
      <vt:lpstr>Activity 2 – Example Answer, Medium</vt:lpstr>
      <vt:lpstr>Activity 2 – Example Answer, Medium</vt:lpstr>
      <vt:lpstr>Activity 2 – Example Answer, High</vt:lpstr>
      <vt:lpstr>Activity 2 – Example Answer, High</vt:lpstr>
      <vt:lpstr>Activity 2 – Example Answer, High</vt:lpstr>
      <vt:lpstr>Activity 2 – Example Answer, High</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 Producing Algorithms</dc:title>
  <dc:creator>OCR</dc:creator>
  <cp:keywords>GCSE, 9-1, Computer Science, Algorithms, Producing Algorithms</cp:keywords>
  <cp:lastModifiedBy>Suzette Green</cp:lastModifiedBy>
  <cp:revision>44</cp:revision>
  <dcterms:created xsi:type="dcterms:W3CDTF">2015-10-07T12:54:48Z</dcterms:created>
  <dcterms:modified xsi:type="dcterms:W3CDTF">2016-04-08T10:54:32Z</dcterms:modified>
</cp:coreProperties>
</file>